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85" r:id="rId15"/>
    <p:sldId id="268" r:id="rId16"/>
    <p:sldId id="269" r:id="rId17"/>
    <p:sldId id="270" r:id="rId18"/>
    <p:sldId id="271" r:id="rId19"/>
    <p:sldId id="272" r:id="rId20"/>
    <p:sldId id="278" r:id="rId21"/>
    <p:sldId id="279" r:id="rId22"/>
    <p:sldId id="280" r:id="rId23"/>
    <p:sldId id="274" r:id="rId24"/>
    <p:sldId id="275" r:id="rId25"/>
    <p:sldId id="276" r:id="rId26"/>
    <p:sldId id="277"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99" d="100"/>
          <a:sy n="99" d="100"/>
        </p:scale>
        <p:origin x="-2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sr-Latn-RS" smtClean="0"/>
              <a:t>Tehnička škola sa domom učenika "Nikola Tesla" Kostolac</a:t>
            </a:r>
            <a:endParaRPr lang="sr-Latn-R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FD5AC-84BF-40D9-8C57-3F7EDED0DFF4}" type="datetimeFigureOut">
              <a:rPr lang="sr-Latn-RS" smtClean="0"/>
              <a:t>8.10.2013</a:t>
            </a:fld>
            <a:endParaRPr lang="sr-Latn-R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1211A2-93B6-477E-973A-E7E3BB709FC3}" type="slidenum">
              <a:rPr lang="sr-Latn-RS" smtClean="0"/>
              <a:t>‹#›</a:t>
            </a:fld>
            <a:endParaRPr lang="sr-Latn-RS"/>
          </a:p>
        </p:txBody>
      </p:sp>
    </p:spTree>
    <p:extLst>
      <p:ext uri="{BB962C8B-B14F-4D97-AF65-F5344CB8AC3E}">
        <p14:creationId xmlns:p14="http://schemas.microsoft.com/office/powerpoint/2010/main" val="38378373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sr-Latn-RS" smtClean="0"/>
              <a:t>Tehnička škola sa domom učenika "Nikola Tesla" Kostolac</a:t>
            </a:r>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99933-547D-4BE5-8233-4CAF189F1110}" type="datetimeFigureOut">
              <a:rPr lang="sr-Latn-RS" smtClean="0"/>
              <a:t>8.10.2013</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2D324-40F2-47BC-9995-4E206C128548}" type="slidenum">
              <a:rPr lang="sr-Latn-RS" smtClean="0"/>
              <a:t>‹#›</a:t>
            </a:fld>
            <a:endParaRPr lang="sr-Latn-RS"/>
          </a:p>
        </p:txBody>
      </p:sp>
    </p:spTree>
    <p:extLst>
      <p:ext uri="{BB962C8B-B14F-4D97-AF65-F5344CB8AC3E}">
        <p14:creationId xmlns:p14="http://schemas.microsoft.com/office/powerpoint/2010/main" val="319369631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A272D324-40F2-47BC-9995-4E206C128548}" type="slidenum">
              <a:rPr lang="sr-Latn-RS" smtClean="0"/>
              <a:t>1</a:t>
            </a:fld>
            <a:endParaRPr lang="sr-Latn-RS"/>
          </a:p>
        </p:txBody>
      </p:sp>
      <p:sp>
        <p:nvSpPr>
          <p:cNvPr id="5" name="Header Placeholder 4"/>
          <p:cNvSpPr>
            <a:spLocks noGrp="1"/>
          </p:cNvSpPr>
          <p:nvPr>
            <p:ph type="hdr" sz="quarter" idx="11"/>
          </p:nvPr>
        </p:nvSpPr>
        <p:spPr/>
        <p:txBody>
          <a:bodyPr/>
          <a:lstStyle/>
          <a:p>
            <a:r>
              <a:rPr lang="sr-Latn-RS" smtClean="0"/>
              <a:t>Tehnička škola sa domom učenika "Nikola Tesla" Kostolac</a:t>
            </a:r>
            <a:endParaRPr lang="sr-Latn-RS"/>
          </a:p>
        </p:txBody>
      </p:sp>
    </p:spTree>
    <p:extLst>
      <p:ext uri="{BB962C8B-B14F-4D97-AF65-F5344CB8AC3E}">
        <p14:creationId xmlns:p14="http://schemas.microsoft.com/office/powerpoint/2010/main" val="299696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Header Placeholder 3"/>
          <p:cNvSpPr>
            <a:spLocks noGrp="1"/>
          </p:cNvSpPr>
          <p:nvPr>
            <p:ph type="hdr" sz="quarter" idx="10"/>
          </p:nvPr>
        </p:nvSpPr>
        <p:spPr/>
        <p:txBody>
          <a:bodyPr/>
          <a:lstStyle/>
          <a:p>
            <a:r>
              <a:rPr lang="sr-Latn-RS" smtClean="0"/>
              <a:t>Tehnička škola sa domom učenika "Nikola Tesla" Kostolac</a:t>
            </a:r>
            <a:endParaRPr lang="sr-Latn-RS"/>
          </a:p>
        </p:txBody>
      </p:sp>
      <p:sp>
        <p:nvSpPr>
          <p:cNvPr id="5" name="Slide Number Placeholder 4"/>
          <p:cNvSpPr>
            <a:spLocks noGrp="1"/>
          </p:cNvSpPr>
          <p:nvPr>
            <p:ph type="sldNum" sz="quarter" idx="11"/>
          </p:nvPr>
        </p:nvSpPr>
        <p:spPr/>
        <p:txBody>
          <a:bodyPr/>
          <a:lstStyle/>
          <a:p>
            <a:fld id="{A272D324-40F2-47BC-9995-4E206C128548}" type="slidenum">
              <a:rPr lang="sr-Latn-RS" smtClean="0"/>
              <a:t>27</a:t>
            </a:fld>
            <a:endParaRPr lang="sr-Latn-RS"/>
          </a:p>
        </p:txBody>
      </p:sp>
    </p:spTree>
    <p:extLst>
      <p:ext uri="{BB962C8B-B14F-4D97-AF65-F5344CB8AC3E}">
        <p14:creationId xmlns:p14="http://schemas.microsoft.com/office/powerpoint/2010/main" val="417963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A8F7275-84B6-44F6-8A14-6FF212F68B48}" type="datetime1">
              <a:rPr lang="en-US" smtClean="0"/>
              <a:t>10/8/2013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9DF1C-C506-4645-BB7D-0AEF20685ECD}" type="datetime1">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F1AAD-8ADC-4132-B11D-50216F6E0B57}" type="datetime1">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8647966-853E-41D7-8B6D-74C7D8FF2513}" type="datetime1">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F01FA-93D3-40E0-8B33-3B1745DED490}" type="datetime1">
              <a:rPr lang="en-US" smtClean="0"/>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17119B3-B1FA-4427-B091-6E6A8BEE4444}" type="datetime1">
              <a:rPr lang="en-US" smtClean="0"/>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7919D2-7D41-4C6D-8330-4CFAA94811A5}" type="datetime1">
              <a:rPr lang="en-US" smtClean="0"/>
              <a:t>10/8/2013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0A4664-11AF-461D-A9D7-E4727B9FC4BC}" type="datetime1">
              <a:rPr lang="en-US" smtClean="0"/>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20200-6FE1-40A2-A5A0-92CD8152F593}" type="datetime1">
              <a:rPr lang="en-US" smtClean="0"/>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6CA44-9E99-4E65-AA50-B5FEF20E46BE}" type="datetime1">
              <a:rPr lang="en-US" smtClean="0"/>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D034C-4AF6-4487-9C58-6A96B5CEB293}" type="datetime1">
              <a:rPr lang="en-US" smtClean="0"/>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EC70864-D0B1-43E9-8799-876C65F6459F}" type="datetime1">
              <a:rPr lang="en-US" smtClean="0"/>
              <a:t>10/8/2013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4311"/>
            <a:ext cx="9144000" cy="2362489"/>
          </a:xfrm>
        </p:spPr>
        <p:txBody>
          <a:bodyPr>
            <a:normAutofit/>
          </a:bodyPr>
          <a:lstStyle/>
          <a:p>
            <a:r>
              <a:rPr lang="sr-Latn-RS" sz="5400" dirty="0" smtClean="0">
                <a:latin typeface="Times New Roman" pitchFamily="18" charset="0"/>
                <a:cs typeface="Times New Roman" pitchFamily="18" charset="0"/>
              </a:rPr>
              <a:t>Komponente hardvera</a:t>
            </a:r>
            <a:br>
              <a:rPr lang="sr-Latn-RS" sz="5400" dirty="0" smtClean="0">
                <a:latin typeface="Times New Roman" pitchFamily="18" charset="0"/>
                <a:cs typeface="Times New Roman" pitchFamily="18" charset="0"/>
              </a:rPr>
            </a:br>
            <a:r>
              <a:rPr lang="sr-Latn-RS" sz="5400" dirty="0" smtClean="0">
                <a:latin typeface="Times New Roman" pitchFamily="18" charset="0"/>
                <a:cs typeface="Times New Roman" pitchFamily="18" charset="0"/>
              </a:rPr>
              <a:t>PC-a</a:t>
            </a:r>
            <a:endParaRPr lang="sr-Latn-RS" sz="5400" dirty="0">
              <a:latin typeface="Times New Roman" pitchFamily="18" charset="0"/>
              <a:cs typeface="Times New Roman" pitchFamily="18" charset="0"/>
            </a:endParaRPr>
          </a:p>
        </p:txBody>
      </p:sp>
      <p:sp>
        <p:nvSpPr>
          <p:cNvPr id="3" name="Subtitle 2"/>
          <p:cNvSpPr>
            <a:spLocks noGrp="1"/>
          </p:cNvSpPr>
          <p:nvPr>
            <p:ph type="subTitle" idx="1"/>
          </p:nvPr>
        </p:nvSpPr>
        <p:spPr>
          <a:xfrm>
            <a:off x="0" y="5486400"/>
            <a:ext cx="9144000" cy="914400"/>
          </a:xfrm>
        </p:spPr>
        <p:txBody>
          <a:bodyPr/>
          <a:lstStyle/>
          <a:p>
            <a:r>
              <a:rPr lang="sr-Latn-RS" dirty="0" smtClean="0">
                <a:effectLst>
                  <a:outerShdw blurRad="38100" dist="38100" dir="2700000" algn="tl">
                    <a:srgbClr val="000000">
                      <a:alpha val="43137"/>
                    </a:srgbClr>
                  </a:outerShdw>
                </a:effectLst>
                <a:latin typeface="Times New Roman" pitchFamily="18" charset="0"/>
                <a:cs typeface="Times New Roman" pitchFamily="18" charset="0"/>
              </a:rPr>
              <a:t> - Računarski sistemi - </a:t>
            </a:r>
            <a:endParaRPr lang="sr-Latn-R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Nenad\Desktop\tsk-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847725"/>
            <a:ext cx="2066925"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52400"/>
            <a:ext cx="9144000" cy="338554"/>
          </a:xfrm>
          <a:prstGeom prst="rect">
            <a:avLst/>
          </a:prstGeom>
          <a:noFill/>
        </p:spPr>
        <p:txBody>
          <a:bodyPr wrap="square" rtlCol="0">
            <a:spAutoFit/>
          </a:bodyPr>
          <a:lstStyle/>
          <a:p>
            <a:pPr algn="ctr"/>
            <a:r>
              <a:rPr lang="sr-Latn-RS" sz="1600" dirty="0" smtClean="0">
                <a:effectLst>
                  <a:outerShdw blurRad="38100" dist="38100" dir="2700000" algn="tl">
                    <a:srgbClr val="000000">
                      <a:alpha val="43137"/>
                    </a:srgbClr>
                  </a:outerShdw>
                </a:effectLst>
                <a:latin typeface="Times New Roman" pitchFamily="18" charset="0"/>
                <a:cs typeface="Times New Roman" pitchFamily="18" charset="0"/>
              </a:rPr>
              <a:t>Tehnička škola sa domom učenika „Nikola Tesla“ Kostolac</a:t>
            </a:r>
            <a:endParaRPr lang="sr-Latn-R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787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Procesor (priključak za procesor)</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2000" dirty="0">
                <a:latin typeface="Times New Roman" pitchFamily="18" charset="0"/>
                <a:cs typeface="Times New Roman" pitchFamily="18" charset="0"/>
              </a:rPr>
              <a:t>Procesor definiše tip </a:t>
            </a:r>
            <a:r>
              <a:rPr lang="sr-Latn-RS" sz="2000" dirty="0" smtClean="0">
                <a:latin typeface="Times New Roman" pitchFamily="18" charset="0"/>
                <a:cs typeface="Times New Roman" pitchFamily="18" charset="0"/>
              </a:rPr>
              <a:t>računara. U njemu se realizuju sve računske i logičke operacije i izvršavaju zadate komande.</a:t>
            </a:r>
          </a:p>
          <a:p>
            <a:pPr algn="just"/>
            <a:r>
              <a:rPr lang="sr-Latn-RS" sz="2000" dirty="0" smtClean="0">
                <a:latin typeface="Times New Roman" pitchFamily="18" charset="0"/>
                <a:cs typeface="Times New Roman" pitchFamily="18" charset="0"/>
              </a:rPr>
              <a:t>Kvalitet procesora određuju sledeće karakteristike:</a:t>
            </a:r>
          </a:p>
          <a:p>
            <a:pPr lvl="1" algn="just"/>
            <a:r>
              <a:rPr lang="sr-Latn-RS" sz="1800" dirty="0" smtClean="0">
                <a:latin typeface="Times New Roman" pitchFamily="18" charset="0"/>
                <a:cs typeface="Times New Roman" pitchFamily="18" charset="0"/>
              </a:rPr>
              <a:t>Brzina procesora (MIPS),</a:t>
            </a:r>
          </a:p>
          <a:p>
            <a:pPr lvl="1" algn="just"/>
            <a:r>
              <a:rPr lang="sr-Latn-RS" sz="1800" dirty="0" smtClean="0">
                <a:latin typeface="Times New Roman" pitchFamily="18" charset="0"/>
                <a:cs typeface="Times New Roman" pitchFamily="18" charset="0"/>
              </a:rPr>
              <a:t>Dužina procesorske reči (8, 16, 32, 64, 128 bita )</a:t>
            </a:r>
          </a:p>
          <a:p>
            <a:pPr lvl="1" algn="just"/>
            <a:r>
              <a:rPr lang="sr-Latn-RS" sz="1800" dirty="0" smtClean="0">
                <a:latin typeface="Times New Roman" pitchFamily="18" charset="0"/>
                <a:cs typeface="Times New Roman" pitchFamily="18" charset="0"/>
              </a:rPr>
              <a:t>Radni takt (GHz) i</a:t>
            </a:r>
          </a:p>
          <a:p>
            <a:pPr lvl="1" algn="just"/>
            <a:r>
              <a:rPr lang="sr-Latn-RS" sz="1800" dirty="0" smtClean="0">
                <a:latin typeface="Times New Roman" pitchFamily="18" charset="0"/>
                <a:cs typeface="Times New Roman" pitchFamily="18" charset="0"/>
              </a:rPr>
              <a:t>Interni keš (MB)</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29000"/>
            <a:ext cx="4261561" cy="3196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4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pPr algn="just"/>
            <a:r>
              <a:rPr lang="sr-Latn-RS" sz="1800" b="1" dirty="0">
                <a:latin typeface="Times New Roman" pitchFamily="18" charset="0"/>
                <a:cs typeface="Times New Roman" pitchFamily="18" charset="0"/>
              </a:rPr>
              <a:t>Brzina procesora</a:t>
            </a:r>
            <a:r>
              <a:rPr lang="sr-Latn-RS" sz="1800" dirty="0">
                <a:latin typeface="Times New Roman" pitchFamily="18" charset="0"/>
                <a:cs typeface="Times New Roman" pitchFamily="18" charset="0"/>
              </a:rPr>
              <a:t> je broj operacija koje procesor može da obradi u 1 sek. Izražava se u </a:t>
            </a:r>
            <a:r>
              <a:rPr lang="sr-Latn-RS" sz="1800" b="1" dirty="0" smtClean="0">
                <a:latin typeface="Times New Roman" pitchFamily="18" charset="0"/>
                <a:cs typeface="Times New Roman" pitchFamily="18" charset="0"/>
              </a:rPr>
              <a:t>MIPS </a:t>
            </a:r>
            <a:r>
              <a:rPr lang="sr-Latn-RS" sz="1800" dirty="0" smtClean="0">
                <a:latin typeface="Times New Roman" pitchFamily="18" charset="0"/>
                <a:cs typeface="Times New Roman" pitchFamily="18" charset="0"/>
              </a:rPr>
              <a:t>(</a:t>
            </a:r>
            <a:r>
              <a:rPr lang="sr-Latn-RS" sz="1800" b="1" i="1" dirty="0">
                <a:latin typeface="Times New Roman" pitchFamily="18" charset="0"/>
                <a:cs typeface="Times New Roman" pitchFamily="18" charset="0"/>
              </a:rPr>
              <a:t>M</a:t>
            </a:r>
            <a:r>
              <a:rPr lang="sr-Latn-RS" sz="1800" i="1" dirty="0">
                <a:latin typeface="Times New Roman" pitchFamily="18" charset="0"/>
                <a:cs typeface="Times New Roman" pitchFamily="18" charset="0"/>
              </a:rPr>
              <a:t>ilion </a:t>
            </a:r>
            <a:r>
              <a:rPr lang="sr-Latn-RS" sz="1800" b="1" i="1" dirty="0">
                <a:latin typeface="Times New Roman" pitchFamily="18" charset="0"/>
                <a:cs typeface="Times New Roman" pitchFamily="18" charset="0"/>
              </a:rPr>
              <a:t>I</a:t>
            </a:r>
            <a:r>
              <a:rPr lang="sr-Latn-RS" sz="1800" i="1" dirty="0">
                <a:latin typeface="Times New Roman" pitchFamily="18" charset="0"/>
                <a:cs typeface="Times New Roman" pitchFamily="18" charset="0"/>
              </a:rPr>
              <a:t>nstruction </a:t>
            </a:r>
            <a:r>
              <a:rPr lang="sr-Latn-RS" sz="1800" b="1" i="1" dirty="0">
                <a:latin typeface="Times New Roman" pitchFamily="18" charset="0"/>
                <a:cs typeface="Times New Roman" pitchFamily="18" charset="0"/>
              </a:rPr>
              <a:t>P</a:t>
            </a:r>
            <a:r>
              <a:rPr lang="sr-Latn-RS" sz="1800" i="1" dirty="0">
                <a:latin typeface="Times New Roman" pitchFamily="18" charset="0"/>
                <a:cs typeface="Times New Roman" pitchFamily="18" charset="0"/>
              </a:rPr>
              <a:t>er </a:t>
            </a:r>
            <a:r>
              <a:rPr lang="sr-Latn-RS" sz="1800" b="1" i="1" dirty="0">
                <a:latin typeface="Times New Roman" pitchFamily="18" charset="0"/>
                <a:cs typeface="Times New Roman" pitchFamily="18" charset="0"/>
              </a:rPr>
              <a:t>S</a:t>
            </a:r>
            <a:r>
              <a:rPr lang="sr-Latn-RS" sz="1800" i="1" dirty="0">
                <a:latin typeface="Times New Roman" pitchFamily="18" charset="0"/>
                <a:cs typeface="Times New Roman" pitchFamily="18" charset="0"/>
              </a:rPr>
              <a:t>econd</a:t>
            </a:r>
            <a:r>
              <a:rPr lang="sr-Latn-RS" sz="1800" dirty="0">
                <a:latin typeface="Times New Roman" pitchFamily="18" charset="0"/>
                <a:cs typeface="Times New Roman" pitchFamily="18" charset="0"/>
              </a:rPr>
              <a:t>) ili u </a:t>
            </a:r>
            <a:r>
              <a:rPr lang="sr-Latn-RS" sz="1800" b="1" dirty="0" smtClean="0">
                <a:latin typeface="Times New Roman" pitchFamily="18" charset="0"/>
                <a:cs typeface="Times New Roman" pitchFamily="18" charset="0"/>
              </a:rPr>
              <a:t>MFLOPS </a:t>
            </a:r>
            <a:r>
              <a:rPr lang="sr-Latn-RS" sz="1800" dirty="0" smtClean="0">
                <a:latin typeface="Times New Roman" pitchFamily="18" charset="0"/>
                <a:cs typeface="Times New Roman" pitchFamily="18" charset="0"/>
              </a:rPr>
              <a:t>(</a:t>
            </a:r>
            <a:r>
              <a:rPr lang="sr-Latn-RS" sz="1800" b="1" i="1" dirty="0">
                <a:latin typeface="Times New Roman" pitchFamily="18" charset="0"/>
                <a:cs typeface="Times New Roman" pitchFamily="18" charset="0"/>
              </a:rPr>
              <a:t>M</a:t>
            </a:r>
            <a:r>
              <a:rPr lang="sr-Latn-RS" sz="1800" i="1" dirty="0">
                <a:latin typeface="Times New Roman" pitchFamily="18" charset="0"/>
                <a:cs typeface="Times New Roman" pitchFamily="18" charset="0"/>
              </a:rPr>
              <a:t>ilion </a:t>
            </a:r>
            <a:r>
              <a:rPr lang="sr-Latn-RS" sz="1800" b="1" i="1" dirty="0">
                <a:latin typeface="Times New Roman" pitchFamily="18" charset="0"/>
                <a:cs typeface="Times New Roman" pitchFamily="18" charset="0"/>
              </a:rPr>
              <a:t>Fl</a:t>
            </a:r>
            <a:r>
              <a:rPr lang="sr-Latn-RS" sz="1800" i="1" dirty="0">
                <a:latin typeface="Times New Roman" pitchFamily="18" charset="0"/>
                <a:cs typeface="Times New Roman" pitchFamily="18" charset="0"/>
              </a:rPr>
              <a:t>oating Point </a:t>
            </a:r>
            <a:r>
              <a:rPr lang="sr-Latn-RS" sz="1800" b="1" i="1" dirty="0">
                <a:latin typeface="Times New Roman" pitchFamily="18" charset="0"/>
                <a:cs typeface="Times New Roman" pitchFamily="18" charset="0"/>
              </a:rPr>
              <a:t>O</a:t>
            </a:r>
            <a:r>
              <a:rPr lang="sr-Latn-RS" sz="1800" i="1" dirty="0">
                <a:latin typeface="Times New Roman" pitchFamily="18" charset="0"/>
                <a:cs typeface="Times New Roman" pitchFamily="18" charset="0"/>
              </a:rPr>
              <a:t>perations </a:t>
            </a:r>
            <a:r>
              <a:rPr lang="sr-Latn-RS" sz="1800" b="1" i="1" dirty="0">
                <a:latin typeface="Times New Roman" pitchFamily="18" charset="0"/>
                <a:cs typeface="Times New Roman" pitchFamily="18" charset="0"/>
              </a:rPr>
              <a:t>P</a:t>
            </a:r>
            <a:r>
              <a:rPr lang="sr-Latn-RS" sz="1800" i="1" dirty="0">
                <a:latin typeface="Times New Roman" pitchFamily="18" charset="0"/>
                <a:cs typeface="Times New Roman" pitchFamily="18" charset="0"/>
              </a:rPr>
              <a:t>er </a:t>
            </a:r>
            <a:r>
              <a:rPr lang="sr-Latn-RS" sz="1800" b="1" i="1" dirty="0">
                <a:latin typeface="Times New Roman" pitchFamily="18" charset="0"/>
                <a:cs typeface="Times New Roman" pitchFamily="18" charset="0"/>
              </a:rPr>
              <a:t>S</a:t>
            </a:r>
            <a:r>
              <a:rPr lang="sr-Latn-RS" sz="1800" i="1" dirty="0">
                <a:latin typeface="Times New Roman" pitchFamily="18" charset="0"/>
                <a:cs typeface="Times New Roman" pitchFamily="18" charset="0"/>
              </a:rPr>
              <a:t>econd</a:t>
            </a:r>
            <a:r>
              <a:rPr lang="sr-Latn-RS" sz="1800" dirty="0" smtClean="0">
                <a:latin typeface="Times New Roman" pitchFamily="18" charset="0"/>
                <a:cs typeface="Times New Roman" pitchFamily="18" charset="0"/>
              </a:rPr>
              <a:t>).</a:t>
            </a:r>
          </a:p>
          <a:p>
            <a:pPr algn="just"/>
            <a:endParaRPr lang="sr-Latn-RS" sz="1800" dirty="0">
              <a:latin typeface="Times New Roman" pitchFamily="18" charset="0"/>
              <a:cs typeface="Times New Roman" pitchFamily="18" charset="0"/>
            </a:endParaRPr>
          </a:p>
          <a:p>
            <a:pPr algn="just"/>
            <a:r>
              <a:rPr lang="vi-VN" sz="1800" b="1" dirty="0">
                <a:latin typeface="Times New Roman" pitchFamily="18" charset="0"/>
                <a:cs typeface="Times New Roman" pitchFamily="18" charset="0"/>
              </a:rPr>
              <a:t>Dužina procesorske reči</a:t>
            </a:r>
            <a:r>
              <a:rPr lang="vi-VN" sz="1800" dirty="0">
                <a:latin typeface="Times New Roman" pitchFamily="18" charset="0"/>
                <a:cs typeface="Times New Roman" pitchFamily="18" charset="0"/>
              </a:rPr>
              <a:t> je broj bitova koji se jednovremeno prenosi i </a:t>
            </a:r>
            <a:r>
              <a:rPr lang="vi-VN" sz="1800" dirty="0" smtClean="0">
                <a:latin typeface="Times New Roman" pitchFamily="18" charset="0"/>
                <a:cs typeface="Times New Roman" pitchFamily="18" charset="0"/>
              </a:rPr>
              <a:t>obra</a:t>
            </a:r>
            <a:r>
              <a:rPr lang="sr-Latn-RS" sz="1800" dirty="0" smtClean="0">
                <a:latin typeface="Times New Roman" pitchFamily="18" charset="0"/>
                <a:cs typeface="Times New Roman" pitchFamily="18" charset="0"/>
              </a:rPr>
              <a:t>đ</a:t>
            </a:r>
            <a:r>
              <a:rPr lang="vi-VN" sz="1800" dirty="0" smtClean="0">
                <a:latin typeface="Times New Roman" pitchFamily="18" charset="0"/>
                <a:cs typeface="Times New Roman" pitchFamily="18" charset="0"/>
              </a:rPr>
              <a:t>uje </a:t>
            </a:r>
            <a:r>
              <a:rPr lang="vi-VN" sz="1800" dirty="0">
                <a:latin typeface="Times New Roman" pitchFamily="18" charset="0"/>
                <a:cs typeface="Times New Roman" pitchFamily="18" charset="0"/>
              </a:rPr>
              <a:t>unutar procesora. Danas se koriste 32-bitni i 64-bitni procesori a ranije su postojali i 8-bitni i 16-bitni procesori. Podaci sa kojima procesor trenutno obavlja operaciju se nalaze u registima. Dužina registra (broj bitova) mora da bude stepen od 2 - 2</a:t>
            </a:r>
            <a:r>
              <a:rPr lang="vi-VN" sz="1800" baseline="30000" dirty="0">
                <a:latin typeface="Times New Roman" pitchFamily="18" charset="0"/>
                <a:cs typeface="Times New Roman" pitchFamily="18" charset="0"/>
              </a:rPr>
              <a:t>3</a:t>
            </a:r>
            <a:r>
              <a:rPr lang="vi-VN" sz="1800" dirty="0">
                <a:latin typeface="Times New Roman" pitchFamily="18" charset="0"/>
                <a:cs typeface="Times New Roman" pitchFamily="18" charset="0"/>
              </a:rPr>
              <a:t>, 2</a:t>
            </a:r>
            <a:r>
              <a:rPr lang="vi-VN" sz="1800" baseline="30000" dirty="0">
                <a:latin typeface="Times New Roman" pitchFamily="18" charset="0"/>
                <a:cs typeface="Times New Roman" pitchFamily="18" charset="0"/>
              </a:rPr>
              <a:t>4</a:t>
            </a:r>
            <a:r>
              <a:rPr lang="vi-VN"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2</a:t>
            </a:r>
            <a:r>
              <a:rPr lang="vi-VN" sz="1800" baseline="30000" dirty="0" smtClean="0">
                <a:latin typeface="Times New Roman" pitchFamily="18" charset="0"/>
                <a:cs typeface="Times New Roman" pitchFamily="18" charset="0"/>
              </a:rPr>
              <a:t>5</a:t>
            </a:r>
            <a:r>
              <a:rPr lang="vi-VN" sz="1800" dirty="0">
                <a:latin typeface="Times New Roman" pitchFamily="18" charset="0"/>
                <a:cs typeface="Times New Roman" pitchFamily="18" charset="0"/>
              </a:rPr>
              <a:t>, 2</a:t>
            </a:r>
            <a:r>
              <a:rPr lang="vi-VN" sz="1800" baseline="30000" dirty="0">
                <a:latin typeface="Times New Roman" pitchFamily="18" charset="0"/>
                <a:cs typeface="Times New Roman" pitchFamily="18" charset="0"/>
              </a:rPr>
              <a:t>6</a:t>
            </a:r>
            <a:r>
              <a:rPr lang="vi-VN" sz="1800" dirty="0">
                <a:latin typeface="Times New Roman" pitchFamily="18" charset="0"/>
                <a:cs typeface="Times New Roman" pitchFamily="18" charset="0"/>
              </a:rPr>
              <a:t> odnosno - 8, 16, 32, </a:t>
            </a:r>
            <a:r>
              <a:rPr lang="vi-VN" sz="1800" dirty="0" smtClean="0">
                <a:latin typeface="Times New Roman" pitchFamily="18" charset="0"/>
                <a:cs typeface="Times New Roman" pitchFamily="18" charset="0"/>
              </a:rPr>
              <a:t>64</a:t>
            </a:r>
            <a:r>
              <a:rPr lang="sr-Latn-RS" sz="1800" dirty="0" smtClean="0">
                <a:latin typeface="Times New Roman" pitchFamily="18" charset="0"/>
                <a:cs typeface="Times New Roman" pitchFamily="18" charset="0"/>
              </a:rPr>
              <a:t> bita</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Pošto se u procesor odjednom prenosi onoliko bitova koliko je dužina registra, a </a:t>
            </a:r>
            <a:r>
              <a:rPr lang="vi-VN" sz="1800" dirty="0" smtClean="0">
                <a:latin typeface="Times New Roman" pitchFamily="18" charset="0"/>
                <a:cs typeface="Times New Roman" pitchFamily="18" charset="0"/>
              </a:rPr>
              <a:t>isto </a:t>
            </a:r>
            <a:r>
              <a:rPr lang="vi-VN" sz="1800" dirty="0">
                <a:latin typeface="Times New Roman" pitchFamily="18" charset="0"/>
                <a:cs typeface="Times New Roman" pitchFamily="18" charset="0"/>
              </a:rPr>
              <a:t>toliko se odjednom i obrađuje u procesoru, </a:t>
            </a:r>
            <a:r>
              <a:rPr lang="vi-VN" sz="1800" b="1" dirty="0">
                <a:latin typeface="Times New Roman" pitchFamily="18" charset="0"/>
                <a:cs typeface="Times New Roman" pitchFamily="18" charset="0"/>
              </a:rPr>
              <a:t>dužina procesorske reči odgovara dužini registra procesora</a:t>
            </a:r>
            <a:r>
              <a:rPr lang="vi-VN" sz="1800" dirty="0" smtClean="0">
                <a:latin typeface="Times New Roman" pitchFamily="18" charset="0"/>
                <a:cs typeface="Times New Roman" pitchFamily="18" charset="0"/>
              </a:rPr>
              <a:t>.</a:t>
            </a:r>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r>
              <a:rPr lang="vi-VN" sz="1800" b="1" dirty="0">
                <a:latin typeface="Times New Roman" pitchFamily="18" charset="0"/>
                <a:cs typeface="Times New Roman" pitchFamily="18" charset="0"/>
              </a:rPr>
              <a:t>Radni takt</a:t>
            </a:r>
            <a:r>
              <a:rPr lang="vi-VN" sz="1800" dirty="0">
                <a:latin typeface="Times New Roman" pitchFamily="18" charset="0"/>
                <a:cs typeface="Times New Roman" pitchFamily="18" charset="0"/>
              </a:rPr>
              <a:t> je učestalost impulsa koji generiše sat (</a:t>
            </a:r>
            <a:r>
              <a:rPr lang="vi-VN" sz="1800" i="1" dirty="0">
                <a:latin typeface="Times New Roman" pitchFamily="18" charset="0"/>
                <a:cs typeface="Times New Roman" pitchFamily="18" charset="0"/>
              </a:rPr>
              <a:t>clock</a:t>
            </a:r>
            <a:r>
              <a:rPr lang="vi-VN"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specijalno elektronsko kolo kojim se iniciraju operacije procesora. Procesor preko jedne linije na kontrolnoj magistrali dobija </a:t>
            </a:r>
            <a:r>
              <a:rPr lang="vi-VN" sz="1800" b="1" dirty="0">
                <a:latin typeface="Times New Roman" pitchFamily="18" charset="0"/>
                <a:cs typeface="Times New Roman" pitchFamily="18" charset="0"/>
              </a:rPr>
              <a:t>takt signal</a:t>
            </a:r>
            <a:r>
              <a:rPr lang="vi-VN" sz="1800" dirty="0">
                <a:latin typeface="Times New Roman" pitchFamily="18" charset="0"/>
                <a:cs typeface="Times New Roman" pitchFamily="18" charset="0"/>
              </a:rPr>
              <a:t> (pravougaone impulse odrđene učestanosti). Učestanost tog takt signala je u stvari učestanost sistemskog takta matične ploče. </a:t>
            </a:r>
            <a:r>
              <a:rPr lang="vi-VN" sz="1800" dirty="0" smtClean="0">
                <a:latin typeface="Times New Roman" pitchFamily="18" charset="0"/>
                <a:cs typeface="Times New Roman" pitchFamily="18" charset="0"/>
              </a:rPr>
              <a:t>Radni </a:t>
            </a:r>
            <a:r>
              <a:rPr lang="vi-VN" sz="1800" dirty="0">
                <a:latin typeface="Times New Roman" pitchFamily="18" charset="0"/>
                <a:cs typeface="Times New Roman" pitchFamily="18" charset="0"/>
              </a:rPr>
              <a:t>takt se meri u GHz. </a:t>
            </a:r>
            <a:r>
              <a:rPr lang="vi-VN" sz="1800" b="1" dirty="0">
                <a:latin typeface="Times New Roman" pitchFamily="18" charset="0"/>
                <a:cs typeface="Times New Roman" pitchFamily="18" charset="0"/>
              </a:rPr>
              <a:t>Veći radni takt omogućava veću brzinu procesora pa se sve češće GHz upotrebljava kao merna jedinica za brzinu procesora</a:t>
            </a:r>
            <a:r>
              <a:rPr lang="vi-VN" sz="1800" b="1" dirty="0" smtClean="0">
                <a:latin typeface="Times New Roman" pitchFamily="18" charset="0"/>
                <a:cs typeface="Times New Roman" pitchFamily="18" charset="0"/>
              </a:rPr>
              <a:t>.</a:t>
            </a:r>
            <a:endParaRPr lang="sr-Latn-RS" sz="1800" dirty="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r>
              <a:rPr lang="sr-Latn-RS" sz="1800" b="1" dirty="0">
                <a:latin typeface="Times New Roman" pitchFamily="18" charset="0"/>
                <a:cs typeface="Times New Roman" pitchFamily="18" charset="0"/>
              </a:rPr>
              <a:t>Interni keš</a:t>
            </a:r>
            <a:r>
              <a:rPr lang="sr-Latn-RS" sz="1800" dirty="0">
                <a:latin typeface="Times New Roman" pitchFamily="18" charset="0"/>
                <a:cs typeface="Times New Roman" pitchFamily="18" charset="0"/>
              </a:rPr>
              <a:t> je keš memorija koja se nalazi u samom </a:t>
            </a:r>
            <a:r>
              <a:rPr lang="sr-Latn-RS" sz="1800" dirty="0" smtClean="0">
                <a:latin typeface="Times New Roman" pitchFamily="18" charset="0"/>
                <a:cs typeface="Times New Roman" pitchFamily="18" charset="0"/>
              </a:rPr>
              <a:t>procesoru.</a:t>
            </a:r>
          </a:p>
        </p:txBody>
      </p:sp>
    </p:spTree>
    <p:extLst>
      <p:ext uri="{BB962C8B-B14F-4D97-AF65-F5344CB8AC3E}">
        <p14:creationId xmlns:p14="http://schemas.microsoft.com/office/powerpoint/2010/main" val="235654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Memorija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2000" dirty="0" smtClean="0">
                <a:latin typeface="Times New Roman" pitchFamily="18" charset="0"/>
                <a:cs typeface="Times New Roman" pitchFamily="18" charset="0"/>
              </a:rPr>
              <a:t>Memorija PC računara sastaoji se od osmobitnih registara (bajtova). </a:t>
            </a:r>
          </a:p>
          <a:p>
            <a:pPr algn="just"/>
            <a:endParaRPr lang="sr-Latn-RS" sz="2000" dirty="0" smtClean="0">
              <a:latin typeface="Times New Roman" pitchFamily="18" charset="0"/>
              <a:cs typeface="Times New Roman" pitchFamily="18" charset="0"/>
            </a:endParaRPr>
          </a:p>
          <a:p>
            <a:pPr algn="just"/>
            <a:r>
              <a:rPr lang="sr-Latn-RS" sz="2000" dirty="0" smtClean="0">
                <a:latin typeface="Times New Roman" pitchFamily="18" charset="0"/>
                <a:cs typeface="Times New Roman" pitchFamily="18" charset="0"/>
              </a:rPr>
              <a:t>Kapacitet memorije određen je brojem bajtova.</a:t>
            </a:r>
          </a:p>
          <a:p>
            <a:pPr algn="just"/>
            <a:endParaRPr lang="sr-Latn-RS" sz="2000" dirty="0" smtClean="0">
              <a:latin typeface="Times New Roman" pitchFamily="18" charset="0"/>
              <a:cs typeface="Times New Roman" pitchFamily="18" charset="0"/>
            </a:endParaRPr>
          </a:p>
          <a:p>
            <a:pPr algn="just"/>
            <a:r>
              <a:rPr lang="sr-Latn-RS" sz="2000" dirty="0" smtClean="0">
                <a:latin typeface="Times New Roman" pitchFamily="18" charset="0"/>
                <a:cs typeface="Times New Roman" pitchFamily="18" charset="0"/>
              </a:rPr>
              <a:t>Na matičnoj ploči nalaze se tri tipa memorije:</a:t>
            </a:r>
          </a:p>
          <a:p>
            <a:pPr lvl="1" algn="just"/>
            <a:endParaRPr lang="sr-Latn-RS" sz="1800" dirty="0" smtClean="0">
              <a:latin typeface="Times New Roman" pitchFamily="18" charset="0"/>
              <a:cs typeface="Times New Roman" pitchFamily="18" charset="0"/>
            </a:endParaRPr>
          </a:p>
          <a:p>
            <a:pPr lvl="1" algn="just"/>
            <a:r>
              <a:rPr lang="sr-Latn-RS" sz="1800" dirty="0" smtClean="0">
                <a:latin typeface="Times New Roman" pitchFamily="18" charset="0"/>
                <a:cs typeface="Times New Roman" pitchFamily="18" charset="0"/>
              </a:rPr>
              <a:t>RAM (</a:t>
            </a:r>
            <a:r>
              <a:rPr lang="sr-Latn-RS" sz="1800" b="1" dirty="0" smtClean="0">
                <a:solidFill>
                  <a:srgbClr val="FF0000"/>
                </a:solidFill>
                <a:latin typeface="Times New Roman" pitchFamily="18" charset="0"/>
                <a:cs typeface="Times New Roman" pitchFamily="18" charset="0"/>
              </a:rPr>
              <a:t>R</a:t>
            </a:r>
            <a:r>
              <a:rPr lang="sr-Latn-RS" sz="1800" dirty="0" smtClean="0">
                <a:latin typeface="Times New Roman" pitchFamily="18" charset="0"/>
                <a:cs typeface="Times New Roman" pitchFamily="18" charset="0"/>
              </a:rPr>
              <a:t>andom </a:t>
            </a:r>
            <a:r>
              <a:rPr lang="sr-Latn-RS" sz="1800" b="1" dirty="0" smtClean="0">
                <a:solidFill>
                  <a:srgbClr val="FF0000"/>
                </a:solidFill>
                <a:latin typeface="Times New Roman" pitchFamily="18" charset="0"/>
                <a:cs typeface="Times New Roman" pitchFamily="18" charset="0"/>
              </a:rPr>
              <a:t>A</a:t>
            </a:r>
            <a:r>
              <a:rPr lang="sr-Latn-RS" sz="1800" dirty="0" smtClean="0">
                <a:latin typeface="Times New Roman" pitchFamily="18" charset="0"/>
                <a:cs typeface="Times New Roman" pitchFamily="18" charset="0"/>
              </a:rPr>
              <a:t>ccess</a:t>
            </a:r>
            <a:r>
              <a:rPr lang="sr-Latn-RS" sz="1800" b="1" dirty="0" smtClean="0">
                <a:latin typeface="Times New Roman" pitchFamily="18" charset="0"/>
                <a:cs typeface="Times New Roman" pitchFamily="18" charset="0"/>
              </a:rPr>
              <a:t> </a:t>
            </a:r>
            <a:r>
              <a:rPr lang="sr-Latn-RS" sz="1800" b="1" dirty="0" smtClean="0">
                <a:solidFill>
                  <a:srgbClr val="FF0000"/>
                </a:solidFill>
                <a:latin typeface="Times New Roman" pitchFamily="18" charset="0"/>
                <a:cs typeface="Times New Roman" pitchFamily="18" charset="0"/>
              </a:rPr>
              <a:t>M</a:t>
            </a:r>
            <a:r>
              <a:rPr lang="sr-Latn-RS" sz="1800" dirty="0" smtClean="0">
                <a:latin typeface="Times New Roman" pitchFamily="18" charset="0"/>
                <a:cs typeface="Times New Roman" pitchFamily="18" charset="0"/>
              </a:rPr>
              <a:t>emory)</a:t>
            </a:r>
          </a:p>
          <a:p>
            <a:pPr lvl="1" algn="just"/>
            <a:r>
              <a:rPr lang="sr-Latn-RS" sz="1800" dirty="0" smtClean="0">
                <a:latin typeface="Times New Roman" pitchFamily="18" charset="0"/>
                <a:cs typeface="Times New Roman" pitchFamily="18" charset="0"/>
              </a:rPr>
              <a:t>ROM (</a:t>
            </a:r>
            <a:r>
              <a:rPr lang="sr-Latn-RS" sz="1800" b="1" dirty="0" smtClean="0">
                <a:solidFill>
                  <a:srgbClr val="FF0000"/>
                </a:solidFill>
                <a:latin typeface="Times New Roman" pitchFamily="18" charset="0"/>
                <a:cs typeface="Times New Roman" pitchFamily="18" charset="0"/>
              </a:rPr>
              <a:t>R</a:t>
            </a:r>
            <a:r>
              <a:rPr lang="sr-Latn-RS" sz="1800" dirty="0" smtClean="0">
                <a:latin typeface="Times New Roman" pitchFamily="18" charset="0"/>
                <a:cs typeface="Times New Roman" pitchFamily="18" charset="0"/>
              </a:rPr>
              <a:t>ead </a:t>
            </a:r>
            <a:r>
              <a:rPr lang="sr-Latn-RS" sz="1800" b="1" dirty="0" smtClean="0">
                <a:solidFill>
                  <a:srgbClr val="FF0000"/>
                </a:solidFill>
                <a:latin typeface="Times New Roman" pitchFamily="18" charset="0"/>
                <a:cs typeface="Times New Roman" pitchFamily="18" charset="0"/>
              </a:rPr>
              <a:t>O</a:t>
            </a:r>
            <a:r>
              <a:rPr lang="sr-Latn-RS" sz="1800" dirty="0" smtClean="0">
                <a:latin typeface="Times New Roman" pitchFamily="18" charset="0"/>
                <a:cs typeface="Times New Roman" pitchFamily="18" charset="0"/>
              </a:rPr>
              <a:t>nly </a:t>
            </a:r>
            <a:r>
              <a:rPr lang="sr-Latn-RS" sz="1800" b="1" dirty="0" smtClean="0">
                <a:solidFill>
                  <a:srgbClr val="FF0000"/>
                </a:solidFill>
                <a:latin typeface="Times New Roman" pitchFamily="18" charset="0"/>
                <a:cs typeface="Times New Roman" pitchFamily="18" charset="0"/>
              </a:rPr>
              <a:t>M</a:t>
            </a:r>
            <a:r>
              <a:rPr lang="sr-Latn-RS" sz="1800" dirty="0" smtClean="0">
                <a:latin typeface="Times New Roman" pitchFamily="18" charset="0"/>
                <a:cs typeface="Times New Roman" pitchFamily="18" charset="0"/>
              </a:rPr>
              <a:t>emory)</a:t>
            </a:r>
          </a:p>
          <a:p>
            <a:pPr lvl="1" algn="just"/>
            <a:r>
              <a:rPr lang="sr-Latn-RS" sz="1800" dirty="0" smtClean="0">
                <a:latin typeface="Times New Roman" pitchFamily="18" charset="0"/>
                <a:cs typeface="Times New Roman" pitchFamily="18" charset="0"/>
              </a:rPr>
              <a:t>Keš (cache)</a:t>
            </a:r>
          </a:p>
        </p:txBody>
      </p:sp>
    </p:spTree>
    <p:extLst>
      <p:ext uri="{BB962C8B-B14F-4D97-AF65-F5344CB8AC3E}">
        <p14:creationId xmlns:p14="http://schemas.microsoft.com/office/powerpoint/2010/main" val="370720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RAM memorija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90000"/>
              </a:lnSpc>
            </a:pPr>
            <a:r>
              <a:rPr lang="en-US" sz="1800" b="1" dirty="0">
                <a:latin typeface="Times New Roman" pitchFamily="18" charset="0"/>
                <a:cs typeface="Times New Roman" pitchFamily="18" charset="0"/>
              </a:rPr>
              <a:t>RAM </a:t>
            </a:r>
            <a:r>
              <a:rPr lang="en-US" sz="1800" dirty="0">
                <a:latin typeface="Times New Roman" pitchFamily="18" charset="0"/>
                <a:cs typeface="Times New Roman" pitchFamily="18" charset="0"/>
              </a:rPr>
              <a:t>(</a:t>
            </a:r>
            <a:r>
              <a:rPr lang="en-US" sz="1800" b="1" i="1" dirty="0">
                <a:latin typeface="Times New Roman" pitchFamily="18" charset="0"/>
                <a:cs typeface="Times New Roman" pitchFamily="18" charset="0"/>
              </a:rPr>
              <a:t>R</a:t>
            </a:r>
            <a:r>
              <a:rPr lang="en-US" sz="1800" i="1" dirty="0">
                <a:latin typeface="Times New Roman" pitchFamily="18" charset="0"/>
                <a:cs typeface="Times New Roman" pitchFamily="18" charset="0"/>
              </a:rPr>
              <a:t>andom </a:t>
            </a:r>
            <a:r>
              <a:rPr lang="en-US" sz="1800" b="1" i="1" dirty="0">
                <a:latin typeface="Times New Roman" pitchFamily="18" charset="0"/>
                <a:cs typeface="Times New Roman" pitchFamily="18" charset="0"/>
              </a:rPr>
              <a:t>A</a:t>
            </a:r>
            <a:r>
              <a:rPr lang="en-US" sz="1800" i="1" dirty="0">
                <a:latin typeface="Times New Roman" pitchFamily="18" charset="0"/>
                <a:cs typeface="Times New Roman" pitchFamily="18" charset="0"/>
              </a:rPr>
              <a:t>ccess </a:t>
            </a:r>
            <a:r>
              <a:rPr lang="en-US" sz="1800" b="1" i="1" dirty="0">
                <a:latin typeface="Times New Roman" pitchFamily="18" charset="0"/>
                <a:cs typeface="Times New Roman" pitchFamily="18" charset="0"/>
              </a:rPr>
              <a:t>M</a:t>
            </a:r>
            <a:r>
              <a:rPr lang="en-US" sz="1800" i="1" dirty="0">
                <a:latin typeface="Times New Roman" pitchFamily="18" charset="0"/>
                <a:cs typeface="Times New Roman" pitchFamily="18" charset="0"/>
              </a:rPr>
              <a:t>emory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predstavlja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najveći</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d</a:t>
            </a:r>
            <a:r>
              <a:rPr lang="sr-Latn-RS" sz="1800" dirty="0" smtClean="0">
                <a:latin typeface="Times New Roman" pitchFamily="18" charset="0"/>
                <a:cs typeface="Times New Roman" pitchFamily="18" charset="0"/>
              </a:rPr>
              <a:t>e</a:t>
            </a:r>
            <a:r>
              <a:rPr lang="en-US" sz="1800" dirty="0" smtClean="0">
                <a:latin typeface="Times New Roman" pitchFamily="18" charset="0"/>
                <a:cs typeface="Times New Roman" pitchFamily="18" charset="0"/>
              </a:rPr>
              <a:t>o </a:t>
            </a:r>
            <a:r>
              <a:rPr lang="en-US" sz="1800" dirty="0" err="1">
                <a:latin typeface="Times New Roman" pitchFamily="18" charset="0"/>
                <a:cs typeface="Times New Roman" pitchFamily="18" charset="0"/>
              </a:rPr>
              <a:t>memorije</a:t>
            </a:r>
            <a:r>
              <a:rPr lang="en-US" sz="1800" dirty="0">
                <a:latin typeface="Times New Roman" pitchFamily="18" charset="0"/>
                <a:cs typeface="Times New Roman" pitchFamily="18" charset="0"/>
              </a:rPr>
              <a:t> i u </a:t>
            </a:r>
            <a:r>
              <a:rPr lang="en-US" sz="1800" dirty="0" err="1">
                <a:latin typeface="Times New Roman" pitchFamily="18" charset="0"/>
                <a:cs typeface="Times New Roman" pitchFamily="18" charset="0"/>
              </a:rPr>
              <a:t>nju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korisnik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može</a:t>
            </a:r>
            <a:r>
              <a:rPr lang="en-US" sz="1800" dirty="0">
                <a:latin typeface="Times New Roman" pitchFamily="18" charset="0"/>
                <a:cs typeface="Times New Roman" pitchFamily="18" charset="0"/>
              </a:rPr>
              <a:t> da </a:t>
            </a:r>
            <a:r>
              <a:rPr lang="en-US" sz="1800" dirty="0" err="1">
                <a:latin typeface="Times New Roman" pitchFamily="18" charset="0"/>
                <a:cs typeface="Times New Roman" pitchFamily="18" charset="0"/>
              </a:rPr>
              <a:t>upisuje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sadržaj</a:t>
            </a:r>
            <a:r>
              <a:rPr lang="en-US" sz="1800" dirty="0">
                <a:latin typeface="Times New Roman" pitchFamily="18" charset="0"/>
                <a:cs typeface="Times New Roman" pitchFamily="18" charset="0"/>
              </a:rPr>
              <a:t> i da </a:t>
            </a:r>
            <a:r>
              <a:rPr lang="en-US" sz="1800" dirty="0" err="1">
                <a:latin typeface="Times New Roman" pitchFamily="18" charset="0"/>
                <a:cs typeface="Times New Roman" pitchFamily="18" charset="0"/>
              </a:rPr>
              <a:t>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čita</a:t>
            </a:r>
            <a:r>
              <a:rPr lang="en-US" sz="1800" dirty="0">
                <a:latin typeface="Times New Roman" pitchFamily="18" charset="0"/>
                <a:cs typeface="Times New Roman" pitchFamily="18" charset="0"/>
              </a:rPr>
              <a:t>. U </a:t>
            </a:r>
            <a:r>
              <a:rPr lang="en-US" sz="1800" dirty="0" err="1">
                <a:latin typeface="Times New Roman" pitchFamily="18" charset="0"/>
                <a:cs typeface="Times New Roman" pitchFamily="18" charset="0"/>
              </a:rPr>
              <a:t>njoj</a:t>
            </a:r>
            <a:r>
              <a:rPr lang="en-US" sz="1800" dirty="0">
                <a:latin typeface="Times New Roman" pitchFamily="18" charset="0"/>
                <a:cs typeface="Times New Roman" pitchFamily="18" charset="0"/>
              </a:rPr>
              <a:t> se </a:t>
            </a:r>
            <a:r>
              <a:rPr lang="en-US" sz="1800" dirty="0" err="1">
                <a:latin typeface="Times New Roman" pitchFamily="18" charset="0"/>
                <a:cs typeface="Times New Roman" pitchFamily="18" charset="0"/>
              </a:rPr>
              <a:t>za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vreme</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rada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računara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nalaze</a:t>
            </a:r>
            <a:r>
              <a:rPr lang="en-US" sz="1800" dirty="0">
                <a:latin typeface="Times New Roman" pitchFamily="18" charset="0"/>
                <a:cs typeface="Times New Roman" pitchFamily="18" charset="0"/>
              </a:rPr>
              <a:t> program i </a:t>
            </a:r>
            <a:r>
              <a:rPr lang="en-US" sz="1800" dirty="0" err="1">
                <a:latin typeface="Times New Roman" pitchFamily="18" charset="0"/>
                <a:cs typeface="Times New Roman" pitchFamily="18" charset="0"/>
              </a:rPr>
              <a:t>podaci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kojima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računar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radi</a:t>
            </a:r>
            <a:r>
              <a:rPr lang="en-US" sz="1800" dirty="0">
                <a:latin typeface="Times New Roman" pitchFamily="18" charset="0"/>
                <a:cs typeface="Times New Roman" pitchFamily="18" charset="0"/>
              </a:rPr>
              <a:t>. Po </a:t>
            </a:r>
            <a:r>
              <a:rPr lang="en-US" sz="1800" dirty="0" err="1">
                <a:latin typeface="Times New Roman" pitchFamily="18" charset="0"/>
                <a:cs typeface="Times New Roman" pitchFamily="18" charset="0"/>
              </a:rPr>
              <a:t>isključenju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računara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sadržaj</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ove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memorije</a:t>
            </a:r>
            <a:r>
              <a:rPr lang="en-US" sz="1800" dirty="0">
                <a:latin typeface="Times New Roman" pitchFamily="18" charset="0"/>
                <a:cs typeface="Times New Roman" pitchFamily="18" charset="0"/>
              </a:rPr>
              <a:t> se </a:t>
            </a:r>
            <a:r>
              <a:rPr lang="en-US" sz="1800" dirty="0" err="1">
                <a:latin typeface="Times New Roman" pitchFamily="18" charset="0"/>
                <a:cs typeface="Times New Roman" pitchFamily="18" charset="0"/>
              </a:rPr>
              <a:t>gubi</a:t>
            </a:r>
            <a:r>
              <a:rPr lang="en-US" sz="1800" dirty="0">
                <a:latin typeface="Times New Roman" pitchFamily="18" charset="0"/>
                <a:cs typeface="Times New Roman" pitchFamily="18" charset="0"/>
              </a:rPr>
              <a:t>. </a:t>
            </a:r>
            <a:endParaRPr lang="sr-Latn-RS" sz="1800" dirty="0" smtClean="0">
              <a:latin typeface="Times New Roman" pitchFamily="18" charset="0"/>
              <a:cs typeface="Times New Roman" pitchFamily="18" charset="0"/>
            </a:endParaRPr>
          </a:p>
          <a:p>
            <a:pPr algn="just">
              <a:lnSpc>
                <a:spcPct val="90000"/>
              </a:lnSpc>
            </a:pPr>
            <a:endParaRPr lang="sr-Latn-RS" sz="1800" dirty="0">
              <a:latin typeface="Times New Roman" pitchFamily="18" charset="0"/>
              <a:cs typeface="Times New Roman" pitchFamily="18" charset="0"/>
            </a:endParaRPr>
          </a:p>
          <a:p>
            <a:pPr algn="just">
              <a:lnSpc>
                <a:spcPct val="90000"/>
              </a:lnSpc>
            </a:pPr>
            <a:r>
              <a:rPr lang="en-US" sz="1800" dirty="0" err="1" smtClean="0">
                <a:latin typeface="Times New Roman" pitchFamily="18" charset="0"/>
                <a:cs typeface="Times New Roman" pitchFamily="18" charset="0"/>
              </a:rPr>
              <a:t>Za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današnje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programe</a:t>
            </a:r>
            <a:r>
              <a:rPr lang="en-US" sz="1800" dirty="0">
                <a:latin typeface="Times New Roman" pitchFamily="18" charset="0"/>
                <a:cs typeface="Times New Roman" pitchFamily="18" charset="0"/>
              </a:rPr>
              <a:t> minimum </a:t>
            </a:r>
            <a:r>
              <a:rPr lang="en-US" sz="1800" dirty="0" err="1">
                <a:latin typeface="Times New Roman" pitchFamily="18" charset="0"/>
                <a:cs typeface="Times New Roman" pitchFamily="18" charset="0"/>
              </a:rPr>
              <a:t>memorije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kojim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može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nešto</a:t>
            </a:r>
            <a:r>
              <a:rPr lang="en-US" sz="1800" dirty="0">
                <a:latin typeface="Times New Roman" pitchFamily="18" charset="0"/>
                <a:cs typeface="Times New Roman" pitchFamily="18" charset="0"/>
              </a:rPr>
              <a:t> da se </a:t>
            </a:r>
            <a:r>
              <a:rPr lang="en-US" sz="1800" dirty="0" err="1">
                <a:latin typeface="Times New Roman" pitchFamily="18" charset="0"/>
                <a:cs typeface="Times New Roman" pitchFamily="18" charset="0"/>
              </a:rPr>
              <a:t>radi</a:t>
            </a:r>
            <a:r>
              <a:rPr lang="en-US" sz="1800" dirty="0">
                <a:latin typeface="Times New Roman" pitchFamily="18" charset="0"/>
                <a:cs typeface="Times New Roman" pitchFamily="18" charset="0"/>
              </a:rPr>
              <a:t> je 256 MB (</a:t>
            </a:r>
            <a:r>
              <a:rPr lang="en-US" sz="1800" dirty="0" err="1">
                <a:latin typeface="Times New Roman" pitchFamily="18" charset="0"/>
                <a:cs typeface="Times New Roman" pitchFamily="18" charset="0"/>
              </a:rPr>
              <a:t>za</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Windows XP</a:t>
            </a:r>
            <a:r>
              <a:rPr lang="en-US"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tj. 512 MB (</a:t>
            </a:r>
            <a:r>
              <a:rPr lang="sr-Latn-RS" sz="1800" i="1" dirty="0" smtClean="0">
                <a:latin typeface="Times New Roman" pitchFamily="18" charset="0"/>
                <a:cs typeface="Times New Roman" pitchFamily="18" charset="0"/>
              </a:rPr>
              <a:t>Windows Vista, Windows 7</a:t>
            </a:r>
            <a:r>
              <a:rPr lang="sr-Latn-RS"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Optimalno</a:t>
            </a:r>
            <a:r>
              <a:rPr lang="en-US" sz="1800" dirty="0">
                <a:latin typeface="Times New Roman" pitchFamily="18" charset="0"/>
                <a:cs typeface="Times New Roman" pitchFamily="18" charset="0"/>
              </a:rPr>
              <a:t> je da, </a:t>
            </a:r>
            <a:r>
              <a:rPr lang="en-US" sz="1800" dirty="0" err="1">
                <a:latin typeface="Times New Roman" pitchFamily="18" charset="0"/>
                <a:cs typeface="Times New Roman" pitchFamily="18" charset="0"/>
              </a:rPr>
              <a:t>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uobičajene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potrebe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računar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ima</a:t>
            </a:r>
            <a:r>
              <a:rPr lang="en-US" sz="1800" dirty="0">
                <a:latin typeface="Times New Roman" pitchFamily="18" charset="0"/>
                <a:cs typeface="Times New Roman" pitchFamily="18" charset="0"/>
              </a:rPr>
              <a:t> bar </a:t>
            </a:r>
            <a:r>
              <a:rPr lang="sr-Latn-RS" sz="1800" dirty="0" smtClean="0">
                <a:latin typeface="Times New Roman" pitchFamily="18" charset="0"/>
                <a:cs typeface="Times New Roman" pitchFamily="18" charset="0"/>
              </a:rPr>
              <a:t>1GB</a:t>
            </a:r>
            <a:r>
              <a:rPr lang="en-US" sz="1800" dirty="0" smtClean="0">
                <a:latin typeface="Times New Roman" pitchFamily="18" charset="0"/>
                <a:cs typeface="Times New Roman" pitchFamily="18" charset="0"/>
              </a:rPr>
              <a:t>. </a:t>
            </a:r>
            <a:endParaRPr lang="sr-Latn-RS" sz="1800" dirty="0" smtClean="0">
              <a:latin typeface="Times New Roman" pitchFamily="18" charset="0"/>
              <a:cs typeface="Times New Roman" pitchFamily="18" charset="0"/>
            </a:endParaRPr>
          </a:p>
          <a:p>
            <a:pPr algn="just">
              <a:lnSpc>
                <a:spcPct val="90000"/>
              </a:lnSpc>
            </a:pPr>
            <a:endParaRPr lang="en-US" sz="1800" dirty="0">
              <a:latin typeface="Times New Roman" pitchFamily="18" charset="0"/>
              <a:cs typeface="Times New Roman" pitchFamily="18" charset="0"/>
            </a:endParaRPr>
          </a:p>
          <a:p>
            <a:pPr algn="just">
              <a:lnSpc>
                <a:spcPct val="90000"/>
              </a:lnSpc>
            </a:pPr>
            <a:r>
              <a:rPr lang="en-US" sz="1800" dirty="0">
                <a:latin typeface="Times New Roman" pitchFamily="18" charset="0"/>
                <a:cs typeface="Times New Roman" pitchFamily="18" charset="0"/>
              </a:rPr>
              <a:t>Pored </a:t>
            </a:r>
            <a:r>
              <a:rPr lang="en-US" sz="1800" dirty="0" err="1">
                <a:latin typeface="Times New Roman" pitchFamily="18" charset="0"/>
                <a:cs typeface="Times New Roman" pitchFamily="18" charset="0"/>
              </a:rPr>
              <a:t>kapaciteta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druga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važna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karakteristika</a:t>
            </a:r>
            <a:r>
              <a:rPr lang="sr-Latn-C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memorije</a:t>
            </a:r>
            <a:r>
              <a:rPr lang="en-US" sz="1800" dirty="0">
                <a:latin typeface="Times New Roman" pitchFamily="18" charset="0"/>
                <a:cs typeface="Times New Roman" pitchFamily="18" charset="0"/>
              </a:rPr>
              <a:t> je i </a:t>
            </a:r>
            <a:r>
              <a:rPr lang="en-US" sz="1800" b="1" i="1" dirty="0" err="1" smtClean="0">
                <a:latin typeface="Times New Roman" pitchFamily="18" charset="0"/>
                <a:cs typeface="Times New Roman" pitchFamily="18" charset="0"/>
              </a:rPr>
              <a:t>vreme</a:t>
            </a:r>
            <a:r>
              <a:rPr lang="en-US" sz="1800" b="1" i="1" dirty="0" smtClean="0">
                <a:latin typeface="Times New Roman" pitchFamily="18" charset="0"/>
                <a:cs typeface="Times New Roman" pitchFamily="18" charset="0"/>
              </a:rPr>
              <a:t> </a:t>
            </a:r>
            <a:r>
              <a:rPr lang="en-US" sz="1800" b="1" i="1" dirty="0" err="1">
                <a:latin typeface="Times New Roman" pitchFamily="18" charset="0"/>
                <a:cs typeface="Times New Roman" pitchFamily="18" charset="0"/>
              </a:rPr>
              <a:t>pristupa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tj</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vreme</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koje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protekne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između</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zahteva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memoriji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za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podatkom</a:t>
            </a:r>
            <a:r>
              <a:rPr lang="sr-Latn-CS" sz="1800" dirty="0">
                <a:latin typeface="Times New Roman" pitchFamily="18" charset="0"/>
                <a:cs typeface="Times New Roman" pitchFamily="18" charset="0"/>
              </a:rPr>
              <a:t> </a:t>
            </a:r>
            <a:r>
              <a:rPr lang="en-US" sz="1800" dirty="0">
                <a:latin typeface="Times New Roman" pitchFamily="18" charset="0"/>
                <a:cs typeface="Times New Roman" pitchFamily="18" charset="0"/>
              </a:rPr>
              <a:t>i </a:t>
            </a:r>
            <a:r>
              <a:rPr lang="en-US" sz="1800" dirty="0" err="1">
                <a:latin typeface="Times New Roman" pitchFamily="18" charset="0"/>
                <a:cs typeface="Times New Roman" pitchFamily="18" charset="0"/>
              </a:rPr>
              <a:t>dobijanja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podatka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iz</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memorije</a:t>
            </a:r>
            <a:r>
              <a:rPr lang="en-US" sz="1800" dirty="0">
                <a:latin typeface="Times New Roman" pitchFamily="18" charset="0"/>
                <a:cs typeface="Times New Roman" pitchFamily="18" charset="0"/>
              </a:rPr>
              <a:t>. Ono se </a:t>
            </a:r>
            <a:r>
              <a:rPr lang="en-US" sz="1800" dirty="0" err="1">
                <a:latin typeface="Times New Roman" pitchFamily="18" charset="0"/>
                <a:cs typeface="Times New Roman" pitchFamily="18" charset="0"/>
              </a:rPr>
              <a:t>izražava</a:t>
            </a:r>
            <a:r>
              <a:rPr lang="en-US" sz="1800" dirty="0">
                <a:latin typeface="Times New Roman" pitchFamily="18" charset="0"/>
                <a:cs typeface="Times New Roman" pitchFamily="18" charset="0"/>
              </a:rPr>
              <a:t> u </a:t>
            </a:r>
            <a:r>
              <a:rPr lang="en-US" sz="1800" b="1" dirty="0" err="1">
                <a:latin typeface="Times New Roman" pitchFamily="18" charset="0"/>
                <a:cs typeface="Times New Roman" pitchFamily="18" charset="0"/>
              </a:rPr>
              <a:t>nanosekundama</a:t>
            </a:r>
            <a:r>
              <a:rPr lang="en-US" sz="1800" dirty="0">
                <a:latin typeface="Times New Roman" pitchFamily="18" charset="0"/>
                <a:cs typeface="Times New Roman" pitchFamily="18" charset="0"/>
              </a:rPr>
              <a:t> (ns) i </a:t>
            </a:r>
            <a:r>
              <a:rPr lang="en-US" sz="1800" dirty="0" err="1">
                <a:latin typeface="Times New Roman" pitchFamily="18" charset="0"/>
                <a:cs typeface="Times New Roman" pitchFamily="18" charset="0"/>
              </a:rPr>
              <a:t>stalno</a:t>
            </a:r>
            <a:r>
              <a:rPr lang="en-US" sz="1800" dirty="0">
                <a:latin typeface="Times New Roman" pitchFamily="18" charset="0"/>
                <a:cs typeface="Times New Roman" pitchFamily="18" charset="0"/>
              </a:rPr>
              <a:t> se </a:t>
            </a:r>
            <a:r>
              <a:rPr lang="en-US" sz="1800" dirty="0" err="1">
                <a:latin typeface="Times New Roman" pitchFamily="18" charset="0"/>
                <a:cs typeface="Times New Roman" pitchFamily="18" charset="0"/>
              </a:rPr>
              <a:t>smanjuje</a:t>
            </a:r>
            <a:r>
              <a:rPr lang="en-US" sz="1800" dirty="0">
                <a:latin typeface="Times New Roman" pitchFamily="18" charset="0"/>
                <a:cs typeface="Times New Roman" pitchFamily="18" charset="0"/>
              </a:rPr>
              <a:t>. </a:t>
            </a:r>
            <a:endParaRPr lang="sr-Latn-RS" sz="1800" dirty="0" smtClean="0">
              <a:latin typeface="Times New Roman" pitchFamily="18" charset="0"/>
              <a:cs typeface="Times New Roman" pitchFamily="18" charset="0"/>
            </a:endParaRPr>
          </a:p>
          <a:p>
            <a:pPr algn="just">
              <a:lnSpc>
                <a:spcPct val="90000"/>
              </a:lnSpc>
            </a:pPr>
            <a:endParaRPr lang="sr-Latn-RS" sz="1800" dirty="0" smtClean="0">
              <a:latin typeface="Times New Roman" pitchFamily="18" charset="0"/>
              <a:cs typeface="Times New Roman" pitchFamily="18" charset="0"/>
            </a:endParaRPr>
          </a:p>
          <a:p>
            <a:pPr algn="just">
              <a:lnSpc>
                <a:spcPct val="90000"/>
              </a:lnSpc>
            </a:pPr>
            <a:r>
              <a:rPr lang="en-US" sz="1800" dirty="0" smtClean="0">
                <a:latin typeface="Times New Roman" pitchFamily="18" charset="0"/>
                <a:cs typeface="Times New Roman" pitchFamily="18" charset="0"/>
              </a:rPr>
              <a:t>RAM </a:t>
            </a:r>
            <a:r>
              <a:rPr lang="en-US" sz="1800" dirty="0" err="1">
                <a:latin typeface="Times New Roman" pitchFamily="18" charset="0"/>
                <a:cs typeface="Times New Roman" pitchFamily="18" charset="0"/>
              </a:rPr>
              <a:t>memorija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nije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sastavni</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d</a:t>
            </a:r>
            <a:r>
              <a:rPr lang="sr-Latn-RS" sz="1800" dirty="0" smtClean="0">
                <a:latin typeface="Times New Roman" pitchFamily="18" charset="0"/>
                <a:cs typeface="Times New Roman" pitchFamily="18" charset="0"/>
              </a:rPr>
              <a:t>e</a:t>
            </a:r>
            <a:r>
              <a:rPr lang="en-US" sz="1800" dirty="0" smtClean="0">
                <a:latin typeface="Times New Roman" pitchFamily="18" charset="0"/>
                <a:cs typeface="Times New Roman" pitchFamily="18" charset="0"/>
              </a:rPr>
              <a:t>o </a:t>
            </a:r>
            <a:r>
              <a:rPr lang="en-US" sz="1800" dirty="0" err="1">
                <a:latin typeface="Times New Roman" pitchFamily="18" charset="0"/>
                <a:cs typeface="Times New Roman" pitchFamily="18" charset="0"/>
              </a:rPr>
              <a:t>osnovne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ploče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nego</a:t>
            </a:r>
            <a:r>
              <a:rPr lang="en-US" sz="1800" dirty="0">
                <a:latin typeface="Times New Roman" pitchFamily="18" charset="0"/>
                <a:cs typeface="Times New Roman" pitchFamily="18" charset="0"/>
              </a:rPr>
              <a:t> se </a:t>
            </a:r>
            <a:r>
              <a:rPr lang="en-US" sz="1800" dirty="0" err="1">
                <a:latin typeface="Times New Roman" pitchFamily="18" charset="0"/>
                <a:cs typeface="Times New Roman" pitchFamily="18" charset="0"/>
              </a:rPr>
              <a:t>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osnovnoj</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ploči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samo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nalaze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konektori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koje</a:t>
            </a:r>
            <a:r>
              <a:rPr lang="en-US" sz="1800" dirty="0">
                <a:latin typeface="Times New Roman" pitchFamily="18" charset="0"/>
                <a:cs typeface="Times New Roman" pitchFamily="18" charset="0"/>
              </a:rPr>
              <a:t> se </a:t>
            </a:r>
            <a:r>
              <a:rPr lang="en-US" sz="1800" dirty="0" err="1">
                <a:latin typeface="Times New Roman" pitchFamily="18" charset="0"/>
                <a:cs typeface="Times New Roman" pitchFamily="18" charset="0"/>
              </a:rPr>
              <a:t>ona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priključuje</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458498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Nenad\Desktop\256_MB_DDR_333_Cl2_5_Pc2700_RAM_Chip_Brand_New_Chip.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750" b="95000" l="750" r="99750"/>
                    </a14:imgEffect>
                  </a14:imgLayer>
                </a14:imgProps>
              </a:ext>
              <a:ext uri="{28A0092B-C50C-407E-A947-70E740481C1C}">
                <a14:useLocalDpi xmlns:a14="http://schemas.microsoft.com/office/drawing/2010/main" val="0"/>
              </a:ext>
            </a:extLst>
          </a:blip>
          <a:srcRect t="4463" b="6357"/>
          <a:stretch/>
        </p:blipFill>
        <p:spPr bwMode="auto">
          <a:xfrm rot="2501592">
            <a:off x="5085368" y="-672700"/>
            <a:ext cx="3588739" cy="3200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20" name="Picture 4" descr="C:\Users\Nenad\Desktop\DDR2-Ram-DDRII-512MB-1GB-667-PC-530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667" b="93333" l="500" r="98333"/>
                    </a14:imgEffect>
                  </a14:imgLayer>
                </a14:imgProps>
              </a:ext>
              <a:ext uri="{28A0092B-C50C-407E-A947-70E740481C1C}">
                <a14:useLocalDpi xmlns:a14="http://schemas.microsoft.com/office/drawing/2010/main" val="0"/>
              </a:ext>
            </a:extLst>
          </a:blip>
          <a:srcRect t="9255" r="-1546" b="6806"/>
          <a:stretch/>
        </p:blipFill>
        <p:spPr bwMode="auto">
          <a:xfrm rot="20064534">
            <a:off x="5034762" y="1914468"/>
            <a:ext cx="3689949" cy="22876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18" name="Picture 2" descr="C:\Users\Nenad\Desktop\256mb-pc133-ecc-sdram-memory-p-n-am23430-am2343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7" b="99333" l="1667" r="98667"/>
                    </a14:imgEffect>
                  </a14:imgLayer>
                </a14:imgProps>
              </a:ext>
              <a:ext uri="{28A0092B-C50C-407E-A947-70E740481C1C}">
                <a14:useLocalDpi xmlns:a14="http://schemas.microsoft.com/office/drawing/2010/main" val="0"/>
              </a:ext>
            </a:extLst>
          </a:blip>
          <a:srcRect/>
          <a:stretch>
            <a:fillRect/>
          </a:stretch>
        </p:blipFill>
        <p:spPr bwMode="auto">
          <a:xfrm rot="18710515">
            <a:off x="494934" y="-801520"/>
            <a:ext cx="3200401" cy="3200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21" name="Picture 5" descr="C:\Users\Nenad\Desktop\DDR3.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100000" l="20215" r="77539"/>
                    </a14:imgEffect>
                  </a14:imgLayer>
                </a14:imgProps>
              </a:ext>
              <a:ext uri="{28A0092B-C50C-407E-A947-70E740481C1C}">
                <a14:useLocalDpi xmlns:a14="http://schemas.microsoft.com/office/drawing/2010/main" val="0"/>
              </a:ext>
            </a:extLst>
          </a:blip>
          <a:srcRect l="19341" r="21584"/>
          <a:stretch/>
        </p:blipFill>
        <p:spPr bwMode="auto">
          <a:xfrm rot="17902031">
            <a:off x="5775670" y="3621975"/>
            <a:ext cx="2520880" cy="3200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22" name="Picture 6" descr="C:\Users\Nenad\Desktop\220px-Desktop_DDR_Memory_Comparison.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399" y="2133600"/>
            <a:ext cx="3443767"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399" y="1447800"/>
            <a:ext cx="3048001" cy="307777"/>
          </a:xfrm>
          <a:prstGeom prst="rect">
            <a:avLst/>
          </a:prstGeom>
          <a:noFill/>
        </p:spPr>
        <p:txBody>
          <a:bodyPr wrap="square" rtlCol="0">
            <a:spAutoFit/>
          </a:bodyPr>
          <a:lstStyle/>
          <a:p>
            <a:pPr algn="ctr"/>
            <a:r>
              <a:rPr lang="sr-Latn-RS" sz="1400" b="1" dirty="0" smtClean="0">
                <a:effectLst>
                  <a:outerShdw blurRad="38100" dist="38100" dir="2700000" algn="tl">
                    <a:srgbClr val="000000">
                      <a:alpha val="43137"/>
                    </a:srgbClr>
                  </a:outerShdw>
                </a:effectLst>
              </a:rPr>
              <a:t>SDRAM</a:t>
            </a:r>
            <a:endParaRPr lang="sr-Latn-RS" sz="1400" b="1" dirty="0">
              <a:effectLst>
                <a:outerShdw blurRad="38100" dist="38100" dir="2700000" algn="tl">
                  <a:srgbClr val="000000">
                    <a:alpha val="43137"/>
                  </a:srgbClr>
                </a:outerShdw>
              </a:effectLst>
            </a:endParaRPr>
          </a:p>
        </p:txBody>
      </p:sp>
      <p:sp>
        <p:nvSpPr>
          <p:cNvPr id="10" name="TextBox 9"/>
          <p:cNvSpPr txBox="1"/>
          <p:nvPr/>
        </p:nvSpPr>
        <p:spPr>
          <a:xfrm>
            <a:off x="5355736" y="1524000"/>
            <a:ext cx="3048001" cy="307777"/>
          </a:xfrm>
          <a:prstGeom prst="rect">
            <a:avLst/>
          </a:prstGeom>
          <a:noFill/>
        </p:spPr>
        <p:txBody>
          <a:bodyPr wrap="square" rtlCol="0">
            <a:spAutoFit/>
          </a:bodyPr>
          <a:lstStyle/>
          <a:p>
            <a:pPr algn="ctr"/>
            <a:r>
              <a:rPr lang="sr-Latn-RS" sz="1400" b="1" dirty="0" smtClean="0">
                <a:effectLst>
                  <a:outerShdw blurRad="38100" dist="38100" dir="2700000" algn="tl">
                    <a:srgbClr val="000000">
                      <a:alpha val="43137"/>
                    </a:srgbClr>
                  </a:outerShdw>
                </a:effectLst>
              </a:rPr>
              <a:t>DDR RAM</a:t>
            </a:r>
            <a:endParaRPr lang="sr-Latn-RS" sz="1400" b="1" dirty="0">
              <a:effectLst>
                <a:outerShdw blurRad="38100" dist="38100" dir="2700000" algn="tl">
                  <a:srgbClr val="000000">
                    <a:alpha val="43137"/>
                  </a:srgbClr>
                </a:outerShdw>
              </a:effectLst>
            </a:endParaRPr>
          </a:p>
        </p:txBody>
      </p:sp>
      <p:sp>
        <p:nvSpPr>
          <p:cNvPr id="11" name="TextBox 10"/>
          <p:cNvSpPr txBox="1"/>
          <p:nvPr/>
        </p:nvSpPr>
        <p:spPr>
          <a:xfrm>
            <a:off x="5380601" y="3657600"/>
            <a:ext cx="3048001" cy="307777"/>
          </a:xfrm>
          <a:prstGeom prst="rect">
            <a:avLst/>
          </a:prstGeom>
          <a:noFill/>
        </p:spPr>
        <p:txBody>
          <a:bodyPr wrap="square" rtlCol="0">
            <a:spAutoFit/>
          </a:bodyPr>
          <a:lstStyle/>
          <a:p>
            <a:pPr algn="ctr"/>
            <a:r>
              <a:rPr lang="sr-Latn-RS" sz="1400" b="1" dirty="0" smtClean="0">
                <a:effectLst>
                  <a:outerShdw blurRad="38100" dist="38100" dir="2700000" algn="tl">
                    <a:srgbClr val="000000">
                      <a:alpha val="43137"/>
                    </a:srgbClr>
                  </a:outerShdw>
                </a:effectLst>
              </a:rPr>
              <a:t>DDR 2 RAM</a:t>
            </a:r>
            <a:endParaRPr lang="sr-Latn-RS" sz="1400" b="1" dirty="0">
              <a:effectLst>
                <a:outerShdw blurRad="38100" dist="38100" dir="2700000" algn="tl">
                  <a:srgbClr val="000000">
                    <a:alpha val="43137"/>
                  </a:srgbClr>
                </a:outerShdw>
              </a:effectLst>
            </a:endParaRPr>
          </a:p>
        </p:txBody>
      </p:sp>
      <p:sp>
        <p:nvSpPr>
          <p:cNvPr id="12" name="TextBox 11"/>
          <p:cNvSpPr txBox="1"/>
          <p:nvPr/>
        </p:nvSpPr>
        <p:spPr>
          <a:xfrm>
            <a:off x="5512109" y="5829130"/>
            <a:ext cx="3048001" cy="307777"/>
          </a:xfrm>
          <a:prstGeom prst="rect">
            <a:avLst/>
          </a:prstGeom>
          <a:noFill/>
        </p:spPr>
        <p:txBody>
          <a:bodyPr wrap="square" rtlCol="0">
            <a:spAutoFit/>
          </a:bodyPr>
          <a:lstStyle/>
          <a:p>
            <a:pPr algn="ctr"/>
            <a:r>
              <a:rPr lang="sr-Latn-RS" sz="1400" b="1" dirty="0" smtClean="0">
                <a:effectLst>
                  <a:outerShdw blurRad="38100" dist="38100" dir="2700000" algn="tl">
                    <a:srgbClr val="000000">
                      <a:alpha val="43137"/>
                    </a:srgbClr>
                  </a:outerShdw>
                </a:effectLst>
              </a:rPr>
              <a:t>DDR 3 RAM</a:t>
            </a:r>
            <a:endParaRPr lang="sr-Latn-R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4493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ROM memorija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2667000"/>
          </a:xfrm>
        </p:spPr>
        <p:txBody>
          <a:bodyPr>
            <a:normAutofit/>
          </a:bodyPr>
          <a:lstStyle/>
          <a:p>
            <a:pPr algn="just"/>
            <a:r>
              <a:rPr lang="en-US" sz="2000" b="1" dirty="0">
                <a:latin typeface="Times New Roman" pitchFamily="18" charset="0"/>
                <a:cs typeface="Times New Roman" pitchFamily="18" charset="0"/>
              </a:rPr>
              <a:t>ROM </a:t>
            </a:r>
            <a:r>
              <a:rPr lang="en-US" sz="2000" dirty="0">
                <a:latin typeface="Times New Roman" pitchFamily="18" charset="0"/>
                <a:cs typeface="Times New Roman" pitchFamily="18" charset="0"/>
              </a:rPr>
              <a:t>(</a:t>
            </a:r>
            <a:r>
              <a:rPr lang="en-US" sz="2000" b="1" i="1" dirty="0">
                <a:latin typeface="Times New Roman" pitchFamily="18" charset="0"/>
                <a:cs typeface="Times New Roman" pitchFamily="18" charset="0"/>
              </a:rPr>
              <a:t>R</a:t>
            </a:r>
            <a:r>
              <a:rPr lang="en-US" sz="2000" i="1" dirty="0">
                <a:latin typeface="Times New Roman" pitchFamily="18" charset="0"/>
                <a:cs typeface="Times New Roman" pitchFamily="18" charset="0"/>
              </a:rPr>
              <a:t>ead </a:t>
            </a:r>
            <a:r>
              <a:rPr lang="en-US" sz="2000" b="1" i="1" dirty="0">
                <a:latin typeface="Times New Roman" pitchFamily="18" charset="0"/>
                <a:cs typeface="Times New Roman" pitchFamily="18" charset="0"/>
              </a:rPr>
              <a:t>O</a:t>
            </a:r>
            <a:r>
              <a:rPr lang="en-US" sz="2000" i="1" dirty="0">
                <a:latin typeface="Times New Roman" pitchFamily="18" charset="0"/>
                <a:cs typeface="Times New Roman" pitchFamily="18" charset="0"/>
              </a:rPr>
              <a:t>nly </a:t>
            </a:r>
            <a:r>
              <a:rPr lang="en-US" sz="2000" b="1" i="1" dirty="0">
                <a:latin typeface="Times New Roman" pitchFamily="18" charset="0"/>
                <a:cs typeface="Times New Roman" pitchFamily="18" charset="0"/>
              </a:rPr>
              <a:t>M</a:t>
            </a:r>
            <a:r>
              <a:rPr lang="en-US" sz="2000" i="1" dirty="0">
                <a:latin typeface="Times New Roman" pitchFamily="18" charset="0"/>
                <a:cs typeface="Times New Roman" pitchFamily="18" charset="0"/>
              </a:rPr>
              <a:t>emory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predstavlja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statički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d</a:t>
            </a:r>
            <a:r>
              <a:rPr lang="sr-Latn-RS" sz="2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o </a:t>
            </a:r>
            <a:r>
              <a:rPr lang="en-US" sz="2000" dirty="0" err="1">
                <a:latin typeface="Times New Roman" pitchFamily="18" charset="0"/>
                <a:cs typeface="Times New Roman" pitchFamily="18" charset="0"/>
              </a:rPr>
              <a:t>memorije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može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samo</a:t>
            </a:r>
            <a:r>
              <a:rPr lang="en-US" sz="2000" dirty="0">
                <a:latin typeface="Times New Roman" pitchFamily="18" charset="0"/>
                <a:cs typeface="Times New Roman" pitchFamily="18" charset="0"/>
              </a:rPr>
              <a:t> da se </a:t>
            </a:r>
            <a:r>
              <a:rPr lang="en-US" sz="2000" dirty="0" err="1">
                <a:latin typeface="Times New Roman" pitchFamily="18" charset="0"/>
                <a:cs typeface="Times New Roman" pitchFamily="18" charset="0"/>
              </a:rPr>
              <a:t>čita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sadržaj</a:t>
            </a:r>
            <a:r>
              <a:rPr lang="en-US" sz="2000" dirty="0">
                <a:latin typeface="Times New Roman" pitchFamily="18" charset="0"/>
                <a:cs typeface="Times New Roman" pitchFamily="18" charset="0"/>
              </a:rPr>
              <a:t> se ne </a:t>
            </a:r>
            <a:r>
              <a:rPr lang="en-US" sz="2000" dirty="0" err="1">
                <a:latin typeface="Times New Roman" pitchFamily="18" charset="0"/>
                <a:cs typeface="Times New Roman" pitchFamily="18" charset="0"/>
              </a:rPr>
              <a:t>gubi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isključenju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računara</a:t>
            </a:r>
            <a:r>
              <a:rPr lang="en-US" sz="2000" dirty="0">
                <a:latin typeface="Times New Roman" pitchFamily="18" charset="0"/>
                <a:cs typeface="Times New Roman" pitchFamily="18" charset="0"/>
              </a:rPr>
              <a:t>. </a:t>
            </a:r>
            <a:endParaRPr lang="sr-Latn-R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Koristi</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uskladištavanje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programa</a:t>
            </a:r>
            <a:r>
              <a:rPr lang="en-US" sz="2000" dirty="0">
                <a:latin typeface="Times New Roman" pitchFamily="18" charset="0"/>
                <a:cs typeface="Times New Roman" pitchFamily="18" charset="0"/>
              </a:rPr>
              <a:t> i </a:t>
            </a:r>
            <a:r>
              <a:rPr lang="en-US" sz="2000" dirty="0" err="1">
                <a:latin typeface="Times New Roman" pitchFamily="18" charset="0"/>
                <a:cs typeface="Times New Roman" pitchFamily="18" charset="0"/>
              </a:rPr>
              <a:t>podataka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često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potrebni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primer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instrukcije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pokretanje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računara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uključivanju</a:t>
            </a:r>
            <a:r>
              <a:rPr lang="en-US" sz="2000" dirty="0">
                <a:latin typeface="Times New Roman" pitchFamily="18" charset="0"/>
                <a:cs typeface="Times New Roman" pitchFamily="18" charset="0"/>
              </a:rPr>
              <a:t>.</a:t>
            </a:r>
          </a:p>
        </p:txBody>
      </p:sp>
      <p:sp>
        <p:nvSpPr>
          <p:cNvPr id="5" name="Title 1"/>
          <p:cNvSpPr txBox="1">
            <a:spLocks/>
          </p:cNvSpPr>
          <p:nvPr/>
        </p:nvSpPr>
        <p:spPr>
          <a:xfrm>
            <a:off x="0" y="2514600"/>
            <a:ext cx="91440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r-Latn-RS" sz="4000" b="1" dirty="0" smtClean="0">
                <a:latin typeface="Times New Roman" pitchFamily="18" charset="0"/>
                <a:cs typeface="Times New Roman" pitchFamily="18" charset="0"/>
              </a:rPr>
              <a:t>Keš memorija</a:t>
            </a:r>
            <a:endParaRPr lang="sr-Latn-RS" sz="4000" dirty="0">
              <a:latin typeface="Times New Roman" pitchFamily="18" charset="0"/>
              <a:cs typeface="Times New Roman" pitchFamily="18" charset="0"/>
            </a:endParaRPr>
          </a:p>
        </p:txBody>
      </p:sp>
      <p:sp>
        <p:nvSpPr>
          <p:cNvPr id="6" name="Content Placeholder 2"/>
          <p:cNvSpPr txBox="1">
            <a:spLocks/>
          </p:cNvSpPr>
          <p:nvPr/>
        </p:nvSpPr>
        <p:spPr>
          <a:xfrm>
            <a:off x="457200" y="3505200"/>
            <a:ext cx="82296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lnSpc>
                <a:spcPct val="90000"/>
              </a:lnSpc>
            </a:pPr>
            <a:r>
              <a:rPr lang="en-US" sz="2000" b="1" i="1" dirty="0" err="1">
                <a:latin typeface="Times New Roman" pitchFamily="18" charset="0"/>
                <a:cs typeface="Times New Roman" pitchFamily="18" charset="0"/>
              </a:rPr>
              <a:t>Keš</a:t>
            </a:r>
            <a:r>
              <a:rPr lang="en-US" sz="2000" b="1" i="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cache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vrlo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koja</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nalazi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samom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procesoru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interni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njega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eksterni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keš</a:t>
            </a:r>
            <a:r>
              <a:rPr lang="en-US" sz="2000" dirty="0">
                <a:latin typeface="Times New Roman" pitchFamily="18" charset="0"/>
                <a:cs typeface="Times New Roman" pitchFamily="18" charset="0"/>
              </a:rPr>
              <a:t>). Ova </a:t>
            </a:r>
            <a:r>
              <a:rPr lang="en-US" sz="2000" dirty="0" err="1">
                <a:latin typeface="Times New Roman" pitchFamily="18" charset="0"/>
                <a:cs typeface="Times New Roman" pitchFamily="18" charset="0"/>
              </a:rPr>
              <a:t>memorija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višestruko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brže</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vreme</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pristupa</a:t>
            </a:r>
            <a:r>
              <a:rPr lang="en-US" sz="2000" dirty="0">
                <a:latin typeface="Times New Roman" pitchFamily="18" charset="0"/>
                <a:cs typeface="Times New Roman" pitchFamily="18" charset="0"/>
              </a:rPr>
              <a:t> od </a:t>
            </a:r>
            <a:r>
              <a:rPr lang="en-US" sz="2000" dirty="0" err="1">
                <a:latin typeface="Times New Roman" pitchFamily="18" charset="0"/>
                <a:cs typeface="Times New Roman" pitchFamily="18" charset="0"/>
              </a:rPr>
              <a:t>obične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Zbog</a:t>
            </a:r>
            <a:r>
              <a:rPr lang="en-US" sz="2000" dirty="0">
                <a:latin typeface="Times New Roman" pitchFamily="18" charset="0"/>
                <a:cs typeface="Times New Roman" pitchFamily="18" charset="0"/>
              </a:rPr>
              <a:t> toga se u </a:t>
            </a:r>
            <a:r>
              <a:rPr lang="en-US" sz="2000" dirty="0" err="1">
                <a:latin typeface="Times New Roman" pitchFamily="18" charset="0"/>
                <a:cs typeface="Times New Roman" pitchFamily="18" charset="0"/>
              </a:rPr>
              <a:t>njoj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drže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podaci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često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koriste</a:t>
            </a:r>
            <a:r>
              <a:rPr lang="en-US" sz="2000" dirty="0">
                <a:latin typeface="Times New Roman" pitchFamily="18" charset="0"/>
                <a:cs typeface="Times New Roman" pitchFamily="18" charset="0"/>
              </a:rPr>
              <a:t>. </a:t>
            </a:r>
            <a:endParaRPr lang="sr-Latn-RS" sz="2000" dirty="0" smtClean="0">
              <a:latin typeface="Times New Roman" pitchFamily="18" charset="0"/>
              <a:cs typeface="Times New Roman" pitchFamily="18" charset="0"/>
            </a:endParaRPr>
          </a:p>
          <a:p>
            <a:pPr algn="just">
              <a:lnSpc>
                <a:spcPct val="90000"/>
              </a:lnSpc>
            </a:pPr>
            <a:endParaRPr lang="en-US" sz="2000" dirty="0">
              <a:latin typeface="Times New Roman" pitchFamily="18" charset="0"/>
              <a:cs typeface="Times New Roman" pitchFamily="18" charset="0"/>
            </a:endParaRPr>
          </a:p>
          <a:p>
            <a:pPr algn="just">
              <a:lnSpc>
                <a:spcPct val="90000"/>
              </a:lnSpc>
            </a:pPr>
            <a:r>
              <a:rPr lang="en-US" sz="2000" dirty="0" err="1">
                <a:latin typeface="Times New Roman" pitchFamily="18" charset="0"/>
                <a:cs typeface="Times New Roman" pitchFamily="18" charset="0"/>
              </a:rPr>
              <a:t>Prilikom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prvog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zah</a:t>
            </a:r>
            <a:r>
              <a:rPr lang="sr-Latn-RS" sz="2000" dirty="0" smtClean="0">
                <a:latin typeface="Times New Roman" pitchFamily="18" charset="0"/>
                <a:cs typeface="Times New Roman" pitchFamily="18" charset="0"/>
              </a:rPr>
              <a:t>t</a:t>
            </a:r>
            <a:r>
              <a:rPr lang="en-US" sz="2000" dirty="0" err="1" smtClean="0">
                <a:latin typeface="Times New Roman" pitchFamily="18" charset="0"/>
                <a:cs typeface="Times New Roman" pitchFamily="18" charset="0"/>
              </a:rPr>
              <a:t>eva</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podacima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oni</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kopiraju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glavne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memorije</a:t>
            </a:r>
            <a:r>
              <a:rPr lang="en-US" sz="2000" dirty="0">
                <a:latin typeface="Times New Roman" pitchFamily="18" charset="0"/>
                <a:cs typeface="Times New Roman" pitchFamily="18" charset="0"/>
              </a:rPr>
              <a:t> (RAM) u </a:t>
            </a:r>
            <a:r>
              <a:rPr lang="en-US" sz="2000" dirty="0" err="1">
                <a:latin typeface="Times New Roman" pitchFamily="18" charset="0"/>
                <a:cs typeface="Times New Roman" pitchFamily="18" charset="0"/>
              </a:rPr>
              <a:t>keš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sledeći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put </a:t>
            </a:r>
            <a:r>
              <a:rPr lang="en-US" sz="2000" dirty="0" err="1">
                <a:latin typeface="Times New Roman" pitchFamily="18" charset="0"/>
                <a:cs typeface="Times New Roman" pitchFamily="18" charset="0"/>
              </a:rPr>
              <a:t>potrebni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isti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podaci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procesor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potraži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ovoj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podaci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procesor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pristupa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mnogo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brže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podaci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više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nisu</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keš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moraju</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ponovo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uzeti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iz</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glavne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memorije</a:t>
            </a:r>
            <a:r>
              <a:rPr lang="en-US" sz="2000" dirty="0" smtClean="0">
                <a:latin typeface="Times New Roman" pitchFamily="18" charset="0"/>
                <a:cs typeface="Times New Roman" pitchFamily="18" charset="0"/>
              </a:rPr>
              <a:t>.</a:t>
            </a:r>
            <a:endParaRPr lang="sr-Latn-C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2224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Magistrale</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4525963"/>
          </a:xfrm>
        </p:spPr>
        <p:txBody>
          <a:bodyPr>
            <a:noAutofit/>
          </a:bodyPr>
          <a:lstStyle/>
          <a:p>
            <a:pPr algn="just"/>
            <a:r>
              <a:rPr lang="vi-VN" sz="1800" dirty="0">
                <a:latin typeface="Times New Roman" pitchFamily="18" charset="0"/>
                <a:cs typeface="Times New Roman" pitchFamily="18" charset="0"/>
              </a:rPr>
              <a:t>Računar mora da ima električna kola pomoću kojih se razmenjuju informacije između komponenata. Taj komunikacioni put naziva se </a:t>
            </a:r>
            <a:r>
              <a:rPr lang="vi-VN" sz="1800" b="1" dirty="0">
                <a:latin typeface="Times New Roman" pitchFamily="18" charset="0"/>
                <a:cs typeface="Times New Roman" pitchFamily="18" charset="0"/>
              </a:rPr>
              <a:t>magistrala</a:t>
            </a:r>
            <a:r>
              <a:rPr lang="vi-VN" sz="1800" dirty="0">
                <a:latin typeface="Times New Roman" pitchFamily="18" charset="0"/>
                <a:cs typeface="Times New Roman" pitchFamily="18" charset="0"/>
              </a:rPr>
              <a:t> (</a:t>
            </a:r>
            <a:r>
              <a:rPr lang="vi-VN" sz="1800" i="1" dirty="0">
                <a:latin typeface="Times New Roman" pitchFamily="18" charset="0"/>
                <a:cs typeface="Times New Roman" pitchFamily="18" charset="0"/>
              </a:rPr>
              <a:t>bus</a:t>
            </a:r>
            <a:r>
              <a:rPr lang="vi-VN" sz="1800" dirty="0">
                <a:latin typeface="Times New Roman" pitchFamily="18" charset="0"/>
                <a:cs typeface="Times New Roman" pitchFamily="18" charset="0"/>
              </a:rPr>
              <a:t>). Koncept magistrale je jednostavan: ili sve komponente međusobno povezati provodnicima, ili sve komponente povezati na magistralu</a:t>
            </a:r>
            <a:r>
              <a:rPr lang="vi-VN"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Postoje </a:t>
            </a:r>
            <a:r>
              <a:rPr lang="vi-VN" sz="1800" dirty="0">
                <a:latin typeface="Times New Roman" pitchFamily="18" charset="0"/>
                <a:cs typeface="Times New Roman" pitchFamily="18" charset="0"/>
              </a:rPr>
              <a:t>tri ključne magistrale:</a:t>
            </a:r>
          </a:p>
          <a:p>
            <a:pPr lvl="1" algn="just"/>
            <a:r>
              <a:rPr lang="vi-VN" dirty="0">
                <a:latin typeface="Times New Roman" pitchFamily="18" charset="0"/>
                <a:cs typeface="Times New Roman" pitchFamily="18" charset="0"/>
              </a:rPr>
              <a:t>magistrala podataka (</a:t>
            </a:r>
            <a:r>
              <a:rPr lang="vi-VN" i="1" dirty="0">
                <a:latin typeface="Times New Roman" pitchFamily="18" charset="0"/>
                <a:cs typeface="Times New Roman" pitchFamily="18" charset="0"/>
              </a:rPr>
              <a:t>data bus</a:t>
            </a:r>
            <a:r>
              <a:rPr lang="vi-VN" dirty="0">
                <a:latin typeface="Times New Roman" pitchFamily="18" charset="0"/>
                <a:cs typeface="Times New Roman" pitchFamily="18" charset="0"/>
              </a:rPr>
              <a:t>),</a:t>
            </a:r>
          </a:p>
          <a:p>
            <a:pPr lvl="1" algn="just"/>
            <a:r>
              <a:rPr lang="vi-VN" dirty="0">
                <a:latin typeface="Times New Roman" pitchFamily="18" charset="0"/>
                <a:cs typeface="Times New Roman" pitchFamily="18" charset="0"/>
              </a:rPr>
              <a:t>adresna magistrala (</a:t>
            </a:r>
            <a:r>
              <a:rPr lang="vi-VN" i="1" dirty="0">
                <a:latin typeface="Times New Roman" pitchFamily="18" charset="0"/>
                <a:cs typeface="Times New Roman" pitchFamily="18" charset="0"/>
              </a:rPr>
              <a:t>addres bus</a:t>
            </a:r>
            <a:r>
              <a:rPr lang="vi-VN" dirty="0">
                <a:latin typeface="Times New Roman" pitchFamily="18" charset="0"/>
                <a:cs typeface="Times New Roman" pitchFamily="18" charset="0"/>
              </a:rPr>
              <a:t>) i</a:t>
            </a:r>
          </a:p>
          <a:p>
            <a:pPr lvl="1" algn="just"/>
            <a:r>
              <a:rPr lang="vi-VN" dirty="0">
                <a:latin typeface="Times New Roman" pitchFamily="18" charset="0"/>
                <a:cs typeface="Times New Roman" pitchFamily="18" charset="0"/>
              </a:rPr>
              <a:t>kontrolna magistrala (</a:t>
            </a:r>
            <a:r>
              <a:rPr lang="vi-VN" i="1" dirty="0">
                <a:latin typeface="Times New Roman" pitchFamily="18" charset="0"/>
                <a:cs typeface="Times New Roman" pitchFamily="18" charset="0"/>
              </a:rPr>
              <a:t>control bus</a:t>
            </a:r>
            <a:r>
              <a:rPr lang="vi-VN" dirty="0" smtClean="0">
                <a:latin typeface="Times New Roman" pitchFamily="18" charset="0"/>
                <a:cs typeface="Times New Roman" pitchFamily="18" charset="0"/>
              </a:rPr>
              <a:t>).</a:t>
            </a:r>
            <a:endParaRPr lang="sr-Latn-RS" dirty="0" smtClean="0">
              <a:latin typeface="Times New Roman" pitchFamily="18" charset="0"/>
              <a:cs typeface="Times New Roman" pitchFamily="18" charset="0"/>
            </a:endParaRPr>
          </a:p>
          <a:p>
            <a:pPr lvl="1" algn="just"/>
            <a:endParaRPr lang="sr-Latn-RS" sz="1600" b="1" dirty="0">
              <a:latin typeface="Times New Roman" pitchFamily="18" charset="0"/>
              <a:cs typeface="Times New Roman" pitchFamily="18" charset="0"/>
            </a:endParaRPr>
          </a:p>
          <a:p>
            <a:pPr marL="285750" lvl="1" algn="just">
              <a:buFont typeface="Arial" pitchFamily="34" charset="0"/>
              <a:buChar char="•"/>
            </a:pPr>
            <a:r>
              <a:rPr lang="vi-VN" sz="1600" b="1" dirty="0" smtClean="0">
                <a:latin typeface="Times New Roman" pitchFamily="18" charset="0"/>
                <a:cs typeface="Times New Roman" pitchFamily="18" charset="0"/>
              </a:rPr>
              <a:t>Magistrala </a:t>
            </a:r>
            <a:r>
              <a:rPr lang="vi-VN" sz="1600" b="1" dirty="0">
                <a:latin typeface="Times New Roman" pitchFamily="18" charset="0"/>
                <a:cs typeface="Times New Roman" pitchFamily="18" charset="0"/>
              </a:rPr>
              <a:t>podataka</a:t>
            </a:r>
            <a:r>
              <a:rPr lang="vi-VN" sz="1600" dirty="0">
                <a:latin typeface="Times New Roman" pitchFamily="18" charset="0"/>
                <a:cs typeface="Times New Roman" pitchFamily="18" charset="0"/>
              </a:rPr>
              <a:t> koristi se za razmenu podataka između procesora i memorijskih lokacija. Broj bitova koji se </a:t>
            </a:r>
            <a:r>
              <a:rPr lang="sr-Latn-RS" sz="1600" dirty="0" smtClean="0">
                <a:latin typeface="Times New Roman" pitchFamily="18" charset="0"/>
                <a:cs typeface="Times New Roman" pitchFamily="18" charset="0"/>
              </a:rPr>
              <a:t>ist</a:t>
            </a:r>
            <a:r>
              <a:rPr lang="vi-VN" sz="1600" dirty="0" smtClean="0">
                <a:latin typeface="Times New Roman" pitchFamily="18" charset="0"/>
                <a:cs typeface="Times New Roman" pitchFamily="18" charset="0"/>
              </a:rPr>
              <a:t>ovremeno </a:t>
            </a:r>
            <a:r>
              <a:rPr lang="vi-VN" sz="1600" dirty="0">
                <a:latin typeface="Times New Roman" pitchFamily="18" charset="0"/>
                <a:cs typeface="Times New Roman" pitchFamily="18" charset="0"/>
              </a:rPr>
              <a:t>prenose magistralom podataka je obično jednak dužini procesorske reči ali može biti i veći. Kod savremenih računara je dužina procesorske reči 64 bita a dužina podataka koji se prenose kroz magistralu podataka 128 bita</a:t>
            </a:r>
            <a:r>
              <a:rPr lang="vi-VN" sz="1600" dirty="0" smtClean="0">
                <a:latin typeface="Times New Roman" pitchFamily="18" charset="0"/>
                <a:cs typeface="Times New Roman" pitchFamily="18" charset="0"/>
              </a:rPr>
              <a:t>.</a:t>
            </a:r>
            <a:endParaRPr lang="sr-Latn-RS" sz="1600" dirty="0" smtClean="0">
              <a:latin typeface="Times New Roman" pitchFamily="18" charset="0"/>
              <a:cs typeface="Times New Roman" pitchFamily="18" charset="0"/>
            </a:endParaRPr>
          </a:p>
          <a:p>
            <a:pPr marL="285750" lvl="1" algn="just">
              <a:buFont typeface="Arial" pitchFamily="34" charset="0"/>
              <a:buChar char="•"/>
            </a:pPr>
            <a:endParaRPr lang="vi-VN" sz="1600" dirty="0">
              <a:latin typeface="Times New Roman" pitchFamily="18" charset="0"/>
              <a:cs typeface="Times New Roman" pitchFamily="18" charset="0"/>
            </a:endParaRPr>
          </a:p>
          <a:p>
            <a:pPr algn="just"/>
            <a:r>
              <a:rPr lang="vi-VN" sz="1600" b="1" dirty="0">
                <a:latin typeface="Times New Roman" pitchFamily="18" charset="0"/>
                <a:cs typeface="Times New Roman" pitchFamily="18" charset="0"/>
              </a:rPr>
              <a:t>Adresna magistrala</a:t>
            </a:r>
            <a:r>
              <a:rPr lang="vi-VN" sz="1600" dirty="0">
                <a:latin typeface="Times New Roman" pitchFamily="18" charset="0"/>
                <a:cs typeface="Times New Roman" pitchFamily="18" charset="0"/>
              </a:rPr>
              <a:t> prenosi adrese koje generiše procesor, kojima se specifikuju memorijske lokacije na koje se upisuju podaci ili sa kojih se čitaju podaci radi obrade</a:t>
            </a:r>
            <a:r>
              <a:rPr lang="vi-VN" sz="1600" dirty="0" smtClean="0">
                <a:latin typeface="Times New Roman" pitchFamily="18" charset="0"/>
                <a:cs typeface="Times New Roman" pitchFamily="18" charset="0"/>
              </a:rPr>
              <a:t>.</a:t>
            </a:r>
            <a:endParaRPr lang="sr-Latn-RS" sz="1600" dirty="0" smtClean="0">
              <a:latin typeface="Times New Roman" pitchFamily="18" charset="0"/>
              <a:cs typeface="Times New Roman" pitchFamily="18" charset="0"/>
            </a:endParaRPr>
          </a:p>
          <a:p>
            <a:pPr algn="just"/>
            <a:endParaRPr lang="vi-VN" sz="1600" dirty="0">
              <a:latin typeface="Times New Roman" pitchFamily="18" charset="0"/>
              <a:cs typeface="Times New Roman" pitchFamily="18" charset="0"/>
            </a:endParaRPr>
          </a:p>
          <a:p>
            <a:pPr algn="just"/>
            <a:r>
              <a:rPr lang="vi-VN" sz="1600" b="1" dirty="0">
                <a:latin typeface="Times New Roman" pitchFamily="18" charset="0"/>
                <a:cs typeface="Times New Roman" pitchFamily="18" charset="0"/>
              </a:rPr>
              <a:t>Kontrolna magistrala</a:t>
            </a:r>
            <a:r>
              <a:rPr lang="vi-VN" sz="1600" dirty="0">
                <a:latin typeface="Times New Roman" pitchFamily="18" charset="0"/>
                <a:cs typeface="Times New Roman" pitchFamily="18" charset="0"/>
              </a:rPr>
              <a:t> služi za prenos upravljačkih i kontrolnih signala od procesora ka komponentama i obrnuto</a:t>
            </a:r>
            <a:r>
              <a:rPr lang="vi-VN" sz="1600" dirty="0" smtClean="0">
                <a:latin typeface="Times New Roman" pitchFamily="18" charset="0"/>
                <a:cs typeface="Times New Roman" pitchFamily="18" charset="0"/>
              </a:rPr>
              <a:t>.</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3883496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Portovi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2000" dirty="0">
                <a:latin typeface="+mn-lt"/>
              </a:rPr>
              <a:t>Za priključivanje ostalih uređaja koji imaju standardizovane priključke koriste se posebna priključna mesta koja se nazivaju </a:t>
            </a:r>
            <a:r>
              <a:rPr lang="vi-VN" sz="2000" b="1" dirty="0" smtClean="0">
                <a:latin typeface="+mn-lt"/>
              </a:rPr>
              <a:t>portovi</a:t>
            </a:r>
            <a:r>
              <a:rPr lang="vi-VN" sz="2000" dirty="0" smtClean="0">
                <a:latin typeface="+mn-lt"/>
              </a:rPr>
              <a:t>.</a:t>
            </a:r>
            <a:r>
              <a:rPr lang="sr-Latn-RS" sz="2000" dirty="0" smtClean="0">
                <a:latin typeface="+mn-lt"/>
              </a:rPr>
              <a:t> </a:t>
            </a:r>
          </a:p>
          <a:p>
            <a:pPr algn="just"/>
            <a:endParaRPr lang="sr-Latn-RS" sz="2000" dirty="0">
              <a:latin typeface="+mn-lt"/>
            </a:endParaRPr>
          </a:p>
          <a:p>
            <a:pPr algn="just"/>
            <a:r>
              <a:rPr lang="vi-VN" sz="2000" dirty="0" smtClean="0">
                <a:latin typeface="+mn-lt"/>
              </a:rPr>
              <a:t>Vrste</a:t>
            </a:r>
            <a:r>
              <a:rPr lang="sr-Latn-RS" sz="2000" dirty="0" smtClean="0">
                <a:latin typeface="+mn-lt"/>
              </a:rPr>
              <a:t> </a:t>
            </a:r>
            <a:r>
              <a:rPr lang="vi-VN" sz="2000" dirty="0" smtClean="0">
                <a:latin typeface="+mn-lt"/>
              </a:rPr>
              <a:t>porotova:</a:t>
            </a:r>
            <a:endParaRPr lang="sr-Latn-RS" sz="2000" dirty="0" smtClean="0">
              <a:latin typeface="+mn-lt"/>
            </a:endParaRPr>
          </a:p>
          <a:p>
            <a:pPr algn="just"/>
            <a:endParaRPr lang="vi-VN" sz="1800" dirty="0">
              <a:latin typeface="+mn-lt"/>
            </a:endParaRPr>
          </a:p>
          <a:p>
            <a:pPr lvl="1"/>
            <a:r>
              <a:rPr lang="vi-VN" sz="1800" dirty="0">
                <a:latin typeface="+mn-lt"/>
              </a:rPr>
              <a:t>ps/2 portovi,</a:t>
            </a:r>
          </a:p>
          <a:p>
            <a:pPr lvl="1"/>
            <a:r>
              <a:rPr lang="vi-VN" sz="1800" dirty="0">
                <a:latin typeface="+mn-lt"/>
              </a:rPr>
              <a:t>serisjki portovi,</a:t>
            </a:r>
          </a:p>
          <a:p>
            <a:pPr lvl="1"/>
            <a:r>
              <a:rPr lang="vi-VN" sz="1800" dirty="0" smtClean="0">
                <a:latin typeface="+mn-lt"/>
              </a:rPr>
              <a:t>paral</a:t>
            </a:r>
            <a:r>
              <a:rPr lang="sr-Latn-RS" sz="1800" dirty="0" smtClean="0">
                <a:latin typeface="+mn-lt"/>
              </a:rPr>
              <a:t>e</a:t>
            </a:r>
            <a:r>
              <a:rPr lang="vi-VN" sz="1800" dirty="0" smtClean="0">
                <a:latin typeface="+mn-lt"/>
              </a:rPr>
              <a:t>lni </a:t>
            </a:r>
            <a:r>
              <a:rPr lang="vi-VN" sz="1800" dirty="0">
                <a:latin typeface="+mn-lt"/>
              </a:rPr>
              <a:t>portovi,</a:t>
            </a:r>
          </a:p>
          <a:p>
            <a:pPr lvl="1"/>
            <a:r>
              <a:rPr lang="vi-VN" sz="1800" dirty="0">
                <a:latin typeface="+mn-lt"/>
              </a:rPr>
              <a:t>USB portovi,</a:t>
            </a:r>
          </a:p>
          <a:p>
            <a:pPr lvl="1"/>
            <a:r>
              <a:rPr lang="vi-VN" sz="1800" dirty="0">
                <a:latin typeface="+mn-lt"/>
              </a:rPr>
              <a:t>FireWire portovi, itd.</a:t>
            </a:r>
          </a:p>
        </p:txBody>
      </p:sp>
      <p:pic>
        <p:nvPicPr>
          <p:cNvPr id="6147" name="Picture 3" descr="C:\Users\Nenad\Desktop\m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741971"/>
            <a:ext cx="5667769"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48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lgn="just"/>
            <a:r>
              <a:rPr lang="sr-Latn-RS" sz="1800" dirty="0">
                <a:latin typeface="Times New Roman" pitchFamily="18" charset="0"/>
                <a:cs typeface="Times New Roman" pitchFamily="18" charset="0"/>
              </a:rPr>
              <a:t>Na </a:t>
            </a:r>
            <a:r>
              <a:rPr lang="sr-Latn-RS" sz="1800" b="1" dirty="0">
                <a:latin typeface="Times New Roman" pitchFamily="18" charset="0"/>
                <a:cs typeface="Times New Roman" pitchFamily="18" charset="0"/>
              </a:rPr>
              <a:t>ps/2</a:t>
            </a:r>
            <a:r>
              <a:rPr lang="sr-Latn-RS" sz="1800" dirty="0">
                <a:latin typeface="Times New Roman" pitchFamily="18" charset="0"/>
                <a:cs typeface="Times New Roman" pitchFamily="18" charset="0"/>
              </a:rPr>
              <a:t> priključak mogu da se priključe, isključivo, miš i tastatura. Postoje i miševi i tastature koji mogu da se priključe na USB port</a:t>
            </a:r>
            <a:r>
              <a:rPr lang="sr-Latn-RS" sz="1800" dirty="0" smtClean="0">
                <a:latin typeface="Times New Roman" pitchFamily="18" charset="0"/>
                <a:cs typeface="Times New Roman" pitchFamily="18" charset="0"/>
              </a:rPr>
              <a:t>.</a:t>
            </a: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Kod</a:t>
            </a:r>
            <a:r>
              <a:rPr lang="sr-Latn-RS" sz="1800" dirty="0">
                <a:latin typeface="Times New Roman" pitchFamily="18" charset="0"/>
                <a:cs typeface="Times New Roman" pitchFamily="18" charset="0"/>
              </a:rPr>
              <a:t> </a:t>
            </a:r>
            <a:r>
              <a:rPr lang="sr-Latn-RS" sz="1800" b="1" dirty="0">
                <a:latin typeface="Times New Roman" pitchFamily="18" charset="0"/>
                <a:cs typeface="Times New Roman" pitchFamily="18" charset="0"/>
              </a:rPr>
              <a:t>serijskih portova</a:t>
            </a:r>
            <a:r>
              <a:rPr lang="sr-Latn-RS" sz="1800" dirty="0">
                <a:latin typeface="Times New Roman" pitchFamily="18" charset="0"/>
                <a:cs typeface="Times New Roman" pitchFamily="18" charset="0"/>
              </a:rPr>
              <a:t> (poznatih i kao </a:t>
            </a:r>
            <a:r>
              <a:rPr lang="sr-Latn-RS" sz="1800" i="1" dirty="0">
                <a:latin typeface="Times New Roman" pitchFamily="18" charset="0"/>
                <a:cs typeface="Times New Roman" pitchFamily="18" charset="0"/>
              </a:rPr>
              <a:t>RS232</a:t>
            </a:r>
            <a:r>
              <a:rPr lang="sr-Latn-RS" sz="1800" dirty="0">
                <a:latin typeface="Times New Roman" pitchFamily="18" charset="0"/>
                <a:cs typeface="Times New Roman" pitchFamily="18" charset="0"/>
              </a:rPr>
              <a:t> ili </a:t>
            </a:r>
            <a:r>
              <a:rPr lang="sr-Latn-RS" sz="1800" i="1" dirty="0">
                <a:latin typeface="Times New Roman" pitchFamily="18" charset="0"/>
                <a:cs typeface="Times New Roman" pitchFamily="18" charset="0"/>
              </a:rPr>
              <a:t>asinhroni portovi</a:t>
            </a:r>
            <a:r>
              <a:rPr lang="sr-Latn-RS" sz="1800" dirty="0">
                <a:latin typeface="Times New Roman" pitchFamily="18" charset="0"/>
                <a:cs typeface="Times New Roman" pitchFamily="18" charset="0"/>
              </a:rPr>
              <a:t>) bitovi jednog bajta izlaze kroz port jedan po jedan</a:t>
            </a:r>
            <a:r>
              <a:rPr lang="sr-Latn-RS" sz="1800" dirty="0" smtClean="0">
                <a:latin typeface="Times New Roman" pitchFamily="18" charset="0"/>
                <a:cs typeface="Times New Roman" pitchFamily="18" charset="0"/>
              </a:rPr>
              <a:t>.</a:t>
            </a: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vi-VN" sz="1800" dirty="0">
                <a:latin typeface="Times New Roman" pitchFamily="18" charset="0"/>
                <a:cs typeface="Times New Roman" pitchFamily="18" charset="0"/>
              </a:rPr>
              <a:t>Kod </a:t>
            </a:r>
            <a:r>
              <a:rPr lang="vi-VN" sz="1800" b="1" dirty="0">
                <a:latin typeface="Times New Roman" pitchFamily="18" charset="0"/>
                <a:cs typeface="Times New Roman" pitchFamily="18" charset="0"/>
              </a:rPr>
              <a:t>paralelnih portova</a:t>
            </a:r>
            <a:r>
              <a:rPr lang="vi-VN" sz="1800" dirty="0">
                <a:latin typeface="Times New Roman" pitchFamily="18" charset="0"/>
                <a:cs typeface="Times New Roman" pitchFamily="18" charset="0"/>
              </a:rPr>
              <a:t> (poznatih i kao </a:t>
            </a:r>
            <a:r>
              <a:rPr lang="vi-VN" sz="1800" i="1" dirty="0">
                <a:latin typeface="Times New Roman" pitchFamily="18" charset="0"/>
                <a:cs typeface="Times New Roman" pitchFamily="18" charset="0"/>
              </a:rPr>
              <a:t>centronics</a:t>
            </a:r>
            <a:r>
              <a:rPr lang="vi-VN" sz="1800" dirty="0">
                <a:latin typeface="Times New Roman" pitchFamily="18" charset="0"/>
                <a:cs typeface="Times New Roman" pitchFamily="18" charset="0"/>
              </a:rPr>
              <a:t> ili </a:t>
            </a:r>
            <a:r>
              <a:rPr lang="vi-VN" sz="1800" i="1" dirty="0">
                <a:latin typeface="Times New Roman" pitchFamily="18" charset="0"/>
                <a:cs typeface="Times New Roman" pitchFamily="18" charset="0"/>
              </a:rPr>
              <a:t>EIA</a:t>
            </a:r>
            <a:r>
              <a:rPr lang="vi-VN" sz="1800" dirty="0">
                <a:latin typeface="Times New Roman" pitchFamily="18" charset="0"/>
                <a:cs typeface="Times New Roman" pitchFamily="18" charset="0"/>
              </a:rPr>
              <a:t>) svi bitovi jednog bajta izlaze istovremeno paralelnim putem. Pošto u jednom trenutku prenosi 8 bitova umesto jednog kao kod serijskih portova, paralelni portovi su brži </a:t>
            </a:r>
            <a:r>
              <a:rPr lang="vi-VN" sz="1800" dirty="0" smtClean="0">
                <a:latin typeface="Times New Roman" pitchFamily="18" charset="0"/>
                <a:cs typeface="Times New Roman" pitchFamily="18" charset="0"/>
              </a:rPr>
              <a:t>način </a:t>
            </a:r>
            <a:r>
              <a:rPr lang="vi-VN" sz="1800" dirty="0">
                <a:latin typeface="Times New Roman" pitchFamily="18" charset="0"/>
                <a:cs typeface="Times New Roman" pitchFamily="18" charset="0"/>
              </a:rPr>
              <a:t>za komunikaciju računara sa priključenim uređajem. Ipak, prednost serijskih </a:t>
            </a:r>
            <a:r>
              <a:rPr lang="vi-VN" sz="1800" dirty="0" smtClean="0">
                <a:latin typeface="Times New Roman" pitchFamily="18" charset="0"/>
                <a:cs typeface="Times New Roman" pitchFamily="18" charset="0"/>
              </a:rPr>
              <a:t>portov</a:t>
            </a:r>
            <a:r>
              <a:rPr lang="sr-Latn-RS" sz="1800" dirty="0" smtClean="0">
                <a:latin typeface="Times New Roman" pitchFamily="18" charset="0"/>
                <a:cs typeface="Times New Roman" pitchFamily="18" charset="0"/>
              </a:rPr>
              <a:t>a</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je u tome što signal serijskog porta može da putuje dalje </a:t>
            </a:r>
            <a:r>
              <a:rPr lang="vi-VN" sz="1800" dirty="0" smtClean="0">
                <a:latin typeface="Times New Roman" pitchFamily="18" charset="0"/>
                <a:cs typeface="Times New Roman" pitchFamily="18" charset="0"/>
              </a:rPr>
              <a:t>neg</a:t>
            </a:r>
            <a:r>
              <a:rPr lang="sr-Latn-RS" sz="1800" dirty="0" smtClean="0">
                <a:latin typeface="Times New Roman" pitchFamily="18" charset="0"/>
                <a:cs typeface="Times New Roman" pitchFamily="18" charset="0"/>
              </a:rPr>
              <a:t>o</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signal paralelnog porta (10 puta dalje).</a:t>
            </a:r>
          </a:p>
        </p:txBody>
      </p:sp>
      <p:pic>
        <p:nvPicPr>
          <p:cNvPr id="7170" name="Picture 2" descr="C:\Users\Nenad\Desktop\ps2.jpg"/>
          <p:cNvPicPr>
            <a:picLocks noChangeAspect="1" noChangeArrowheads="1"/>
          </p:cNvPicPr>
          <p:nvPr/>
        </p:nvPicPr>
        <p:blipFill rotWithShape="1">
          <a:blip r:embed="rId2">
            <a:extLst>
              <a:ext uri="{28A0092B-C50C-407E-A947-70E740481C1C}">
                <a14:useLocalDpi xmlns:a14="http://schemas.microsoft.com/office/drawing/2010/main" val="0"/>
              </a:ext>
            </a:extLst>
          </a:blip>
          <a:srcRect l="4249" t="7447" b="43401"/>
          <a:stretch/>
        </p:blipFill>
        <p:spPr bwMode="auto">
          <a:xfrm>
            <a:off x="914400" y="914400"/>
            <a:ext cx="1719828" cy="91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Users\Nenad\Desktop\Serial.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4" t="19302" r="5916" b="14674"/>
          <a:stretch/>
        </p:blipFill>
        <p:spPr bwMode="auto">
          <a:xfrm>
            <a:off x="914400" y="2514600"/>
            <a:ext cx="2280385" cy="844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Users\Nenad\Desktop\Parallel_computer_printer_port.jpg"/>
          <p:cNvPicPr>
            <a:picLocks noChangeAspect="1" noChangeArrowheads="1"/>
          </p:cNvPicPr>
          <p:nvPr/>
        </p:nvPicPr>
        <p:blipFill rotWithShape="1">
          <a:blip r:embed="rId4">
            <a:extLst>
              <a:ext uri="{28A0092B-C50C-407E-A947-70E740481C1C}">
                <a14:useLocalDpi xmlns:a14="http://schemas.microsoft.com/office/drawing/2010/main" val="0"/>
              </a:ext>
            </a:extLst>
          </a:blip>
          <a:srcRect t="35352" b="27764"/>
          <a:stretch/>
        </p:blipFill>
        <p:spPr bwMode="auto">
          <a:xfrm>
            <a:off x="914400" y="5334000"/>
            <a:ext cx="2540000" cy="702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4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lgn="just"/>
            <a:r>
              <a:rPr lang="vi-VN" sz="1800" b="1" dirty="0">
                <a:latin typeface="+mn-lt"/>
              </a:rPr>
              <a:t>USB port</a:t>
            </a:r>
            <a:r>
              <a:rPr lang="vi-VN" sz="1800" dirty="0">
                <a:latin typeface="+mn-lt"/>
              </a:rPr>
              <a:t> predstavlja serijski port namenjen za povezivanje perifernih uređaja sa ciljem da se ukine potreba za ugradnjom namenskih kartica (kontrolera) u slotove na matičnoj ploči i omogući priključivanje i isključivanje uređaja "na vruće" - bez njegovog isklučivanja. Brzina prenosa podataka na ovaj način je od 15 do 150 puta veća od brzine prenosa obične serijske veze. Ovaj priključak obezbeđuje i napajanje električnom energijom sa matične ploče za uređaj koji je na njega </a:t>
            </a:r>
            <a:r>
              <a:rPr lang="vi-VN" sz="1800" dirty="0" smtClean="0">
                <a:latin typeface="+mn-lt"/>
              </a:rPr>
              <a:t>priključen.</a:t>
            </a:r>
            <a:endParaRPr lang="sr-Latn-RS" sz="1800" dirty="0" smtClean="0">
              <a:latin typeface="+mn-lt"/>
            </a:endParaRPr>
          </a:p>
          <a:p>
            <a:pPr algn="just"/>
            <a:endParaRPr lang="sr-Latn-RS" sz="1800" dirty="0" smtClean="0">
              <a:latin typeface="+mn-lt"/>
              <a:cs typeface="Times New Roman" pitchFamily="18" charset="0"/>
            </a:endParaRPr>
          </a:p>
          <a:p>
            <a:pPr marL="0" indent="0" algn="just">
              <a:buNone/>
            </a:pPr>
            <a:r>
              <a:rPr lang="sr-Latn-RS" sz="1800" dirty="0" smtClean="0">
                <a:latin typeface="Times New Roman" pitchFamily="18" charset="0"/>
                <a:cs typeface="Times New Roman" pitchFamily="18" charset="0"/>
              </a:rPr>
              <a:t>                               </a:t>
            </a:r>
            <a:r>
              <a:rPr lang="sr-Latn-RS" sz="1600" b="1" dirty="0" smtClean="0">
                <a:latin typeface="Times New Roman" pitchFamily="18" charset="0"/>
                <a:cs typeface="Times New Roman" pitchFamily="18" charset="0"/>
              </a:rPr>
              <a:t>USB port                                                     FireWire port                            </a:t>
            </a:r>
            <a:endParaRPr lang="sr-Latn-RS" sz="1600" b="1"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vi-VN" sz="1800" b="1" dirty="0">
                <a:latin typeface="Times New Roman" pitchFamily="18" charset="0"/>
                <a:cs typeface="Times New Roman" pitchFamily="18" charset="0"/>
              </a:rPr>
              <a:t>FireWire</a:t>
            </a:r>
            <a:r>
              <a:rPr lang="vi-VN" sz="1800" dirty="0">
                <a:latin typeface="Times New Roman" pitchFamily="18" charset="0"/>
                <a:cs typeface="Times New Roman" pitchFamily="18" charset="0"/>
              </a:rPr>
              <a:t> port (</a:t>
            </a:r>
            <a:r>
              <a:rPr lang="vi-VN" sz="1800" i="1" dirty="0">
                <a:latin typeface="Times New Roman" pitchFamily="18" charset="0"/>
                <a:cs typeface="Times New Roman" pitchFamily="18" charset="0"/>
              </a:rPr>
              <a:t>IEEE 1394</a:t>
            </a:r>
            <a:r>
              <a:rPr lang="vi-VN" sz="1800" dirty="0">
                <a:latin typeface="Times New Roman" pitchFamily="18" charset="0"/>
                <a:cs typeface="Times New Roman" pitchFamily="18" charset="0"/>
              </a:rPr>
              <a:t>) je serijski port koji je dizajniran za veliku brzinu prenosa digitalnih podataka u realnom vremenu. Pogodan je za prenos podataka sa multimedijalnih periferijskih uređaja (kao što su digitalne kamere ili digitalni fotoaparati) i drugih uređaja velike brzine kao što su najnoviji hard diskovi i štampači</a:t>
            </a:r>
            <a:r>
              <a:rPr lang="vi-VN" sz="1800" dirty="0" smtClean="0">
                <a:latin typeface="Times New Roman" pitchFamily="18" charset="0"/>
                <a:cs typeface="Times New Roman" pitchFamily="18" charset="0"/>
              </a:rPr>
              <a:t>.</a:t>
            </a:r>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vi-VN" sz="1800" dirty="0">
                <a:latin typeface="Times New Roman" pitchFamily="18" charset="0"/>
                <a:cs typeface="Times New Roman" pitchFamily="18" charset="0"/>
              </a:rPr>
              <a:t>U novije vreme pojavljuju se i novi portovi, npr. HDMI (</a:t>
            </a:r>
            <a:r>
              <a:rPr lang="vi-VN" sz="1800" i="1" dirty="0">
                <a:latin typeface="Times New Roman" pitchFamily="18" charset="0"/>
                <a:cs typeface="Times New Roman" pitchFamily="18" charset="0"/>
              </a:rPr>
              <a:t>High-Definition Multimedia Interface</a:t>
            </a:r>
            <a:r>
              <a:rPr lang="vi-VN" sz="1800" dirty="0">
                <a:latin typeface="Times New Roman" pitchFamily="18" charset="0"/>
                <a:cs typeface="Times New Roman" pitchFamily="18" charset="0"/>
              </a:rPr>
              <a:t> - audio/video interfejs za prenos nekompresovanih digitalnih podataka), eSATA (eksterni sata - priključak za priključivanje SATA uređaja van kućiša računara) i drugi</a:t>
            </a:r>
            <a:r>
              <a:rPr lang="vi-VN" sz="1800" dirty="0" smtClean="0">
                <a:latin typeface="Times New Roman" pitchFamily="18" charset="0"/>
                <a:cs typeface="Times New Roman" pitchFamily="18" charset="0"/>
              </a:rPr>
              <a:t>.</a:t>
            </a:r>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marL="0" indent="0" algn="just">
              <a:buNone/>
            </a:pPr>
            <a:r>
              <a:rPr lang="sr-Latn-RS" sz="1800" dirty="0" smtClean="0">
                <a:latin typeface="Times New Roman" pitchFamily="18" charset="0"/>
                <a:cs typeface="Times New Roman" pitchFamily="18" charset="0"/>
              </a:rPr>
              <a:t>		n     </a:t>
            </a:r>
            <a:r>
              <a:rPr lang="sr-Latn-RS" sz="1800" b="1" dirty="0" smtClean="0">
                <a:latin typeface="Times New Roman" pitchFamily="18" charset="0"/>
                <a:cs typeface="Times New Roman" pitchFamily="18" charset="0"/>
              </a:rPr>
              <a:t>eSata port			          HDMI port</a:t>
            </a:r>
          </a:p>
        </p:txBody>
      </p:sp>
      <p:pic>
        <p:nvPicPr>
          <p:cNvPr id="8194" name="Picture 2" descr="C:\Users\Nenad\Desktop\18183569_USB-port_300.jpeg"/>
          <p:cNvPicPr>
            <a:picLocks noChangeAspect="1" noChangeArrowheads="1"/>
          </p:cNvPicPr>
          <p:nvPr/>
        </p:nvPicPr>
        <p:blipFill rotWithShape="1">
          <a:blip r:embed="rId2">
            <a:extLst>
              <a:ext uri="{28A0092B-C50C-407E-A947-70E740481C1C}">
                <a14:useLocalDpi xmlns:a14="http://schemas.microsoft.com/office/drawing/2010/main" val="0"/>
              </a:ext>
            </a:extLst>
          </a:blip>
          <a:srcRect l="26077" t="21106" r="23537" b="54551"/>
          <a:stretch/>
        </p:blipFill>
        <p:spPr bwMode="auto">
          <a:xfrm>
            <a:off x="838200" y="1981200"/>
            <a:ext cx="1439796" cy="827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Nenad\Desktop\firewire-400-port_30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333" b="61345" l="5667" r="81333"/>
                    </a14:imgEffect>
                    <a14:imgEffect>
                      <a14:sharpenSoften amount="-25000"/>
                    </a14:imgEffect>
                  </a14:imgLayer>
                </a14:imgProps>
              </a:ext>
              <a:ext uri="{28A0092B-C50C-407E-A947-70E740481C1C}">
                <a14:useLocalDpi xmlns:a14="http://schemas.microsoft.com/office/drawing/2010/main" val="0"/>
              </a:ext>
            </a:extLst>
          </a:blip>
          <a:srcRect l="4862" t="32438" r="17326" b="37888"/>
          <a:stretch/>
        </p:blipFill>
        <p:spPr bwMode="auto">
          <a:xfrm>
            <a:off x="3790749" y="1981200"/>
            <a:ext cx="2000451" cy="907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C:\Users\Nenad\Desktop\eSATA.jpg"/>
          <p:cNvPicPr>
            <a:picLocks noChangeAspect="1" noChangeArrowheads="1"/>
          </p:cNvPicPr>
          <p:nvPr/>
        </p:nvPicPr>
        <p:blipFill rotWithShape="1">
          <a:blip r:embed="rId5">
            <a:extLst>
              <a:ext uri="{28A0092B-C50C-407E-A947-70E740481C1C}">
                <a14:useLocalDpi xmlns:a14="http://schemas.microsoft.com/office/drawing/2010/main" val="0"/>
              </a:ext>
            </a:extLst>
          </a:blip>
          <a:srcRect t="45827" r="41939" b="17218"/>
          <a:stretch/>
        </p:blipFill>
        <p:spPr bwMode="auto">
          <a:xfrm>
            <a:off x="838200" y="5867400"/>
            <a:ext cx="1935614" cy="851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Nenad\Desktop\hdmiportbig.jpg"/>
          <p:cNvPicPr>
            <a:picLocks noChangeAspect="1" noChangeArrowheads="1"/>
          </p:cNvPicPr>
          <p:nvPr/>
        </p:nvPicPr>
        <p:blipFill rotWithShape="1">
          <a:blip r:embed="rId6">
            <a:extLst>
              <a:ext uri="{28A0092B-C50C-407E-A947-70E740481C1C}">
                <a14:useLocalDpi xmlns:a14="http://schemas.microsoft.com/office/drawing/2010/main" val="0"/>
              </a:ext>
            </a:extLst>
          </a:blip>
          <a:srcRect l="15753" t="21190" r="14976" b="23736"/>
          <a:stretch/>
        </p:blipFill>
        <p:spPr bwMode="auto">
          <a:xfrm>
            <a:off x="4495800" y="5840931"/>
            <a:ext cx="2057400" cy="9814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0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sr-Latn-RS" sz="4000" b="1" dirty="0">
                <a:effectLst>
                  <a:outerShdw blurRad="38100" dist="38100" dir="2700000" algn="tl">
                    <a:srgbClr val="000000">
                      <a:alpha val="43137"/>
                    </a:srgbClr>
                  </a:outerShdw>
                </a:effectLst>
                <a:latin typeface="Times New Roman" pitchFamily="18" charset="0"/>
                <a:cs typeface="Times New Roman" pitchFamily="18" charset="0"/>
              </a:rPr>
              <a:t>Struktura PC računara</a:t>
            </a:r>
            <a:endParaRPr lang="sr-Latn-R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2000" dirty="0">
                <a:latin typeface="+mn-lt"/>
              </a:rPr>
              <a:t>Personalni računar, sa stanovišta hardvera, čine tri osnovne celine:</a:t>
            </a:r>
          </a:p>
          <a:p>
            <a:pPr lvl="1" algn="just"/>
            <a:endParaRPr lang="sr-Latn-RS" sz="2000" dirty="0" smtClean="0">
              <a:latin typeface="+mn-lt"/>
            </a:endParaRPr>
          </a:p>
          <a:p>
            <a:pPr lvl="1" algn="just"/>
            <a:r>
              <a:rPr lang="vi-VN" sz="1800" dirty="0" smtClean="0">
                <a:latin typeface="+mn-lt"/>
              </a:rPr>
              <a:t>centralna </a:t>
            </a:r>
            <a:r>
              <a:rPr lang="vi-VN" sz="1800" dirty="0">
                <a:latin typeface="+mn-lt"/>
              </a:rPr>
              <a:t>jedinica,</a:t>
            </a:r>
          </a:p>
          <a:p>
            <a:pPr lvl="1" algn="just"/>
            <a:r>
              <a:rPr lang="vi-VN" sz="1800" dirty="0">
                <a:latin typeface="+mn-lt"/>
              </a:rPr>
              <a:t>monitor i</a:t>
            </a:r>
          </a:p>
          <a:p>
            <a:pPr lvl="1" algn="just"/>
            <a:r>
              <a:rPr lang="vi-VN" sz="1800" dirty="0">
                <a:latin typeface="+mn-lt"/>
              </a:rPr>
              <a:t>tastatura.</a:t>
            </a:r>
          </a:p>
          <a:p>
            <a:pPr algn="just"/>
            <a:endParaRPr lang="sr-Latn-RS" sz="2000" dirty="0" smtClean="0">
              <a:latin typeface="+mn-lt"/>
            </a:endParaRPr>
          </a:p>
          <a:p>
            <a:pPr algn="just"/>
            <a:r>
              <a:rPr lang="vi-VN" sz="2000" dirty="0" smtClean="0">
                <a:latin typeface="+mn-lt"/>
              </a:rPr>
              <a:t>Pored </a:t>
            </a:r>
            <a:r>
              <a:rPr lang="vi-VN" sz="2000" dirty="0">
                <a:latin typeface="+mn-lt"/>
              </a:rPr>
              <a:t>ovih, na računar mogu biti priključeni i razni drugi </a:t>
            </a:r>
            <a:r>
              <a:rPr lang="vi-VN" sz="2000" dirty="0" smtClean="0">
                <a:latin typeface="+mn-lt"/>
              </a:rPr>
              <a:t>uređaji</a:t>
            </a:r>
            <a:r>
              <a:rPr lang="sr-Latn-RS" sz="2000" dirty="0">
                <a:latin typeface="+mn-lt"/>
              </a:rPr>
              <a:t> </a:t>
            </a:r>
            <a:r>
              <a:rPr lang="sr-Latn-RS" sz="2000" dirty="0" smtClean="0">
                <a:latin typeface="+mn-lt"/>
              </a:rPr>
              <a:t>(miš, štampač, skener...).</a:t>
            </a:r>
            <a:endParaRPr lang="vi-VN" sz="2000" dirty="0">
              <a:latin typeface="+mn-lt"/>
            </a:endParaRPr>
          </a:p>
        </p:txBody>
      </p:sp>
    </p:spTree>
    <p:extLst>
      <p:ext uri="{BB962C8B-B14F-4D97-AF65-F5344CB8AC3E}">
        <p14:creationId xmlns:p14="http://schemas.microsoft.com/office/powerpoint/2010/main" val="667808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Grafička kartica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1800" dirty="0">
                <a:latin typeface="Times New Roman" pitchFamily="18" charset="0"/>
                <a:cs typeface="Times New Roman" pitchFamily="18" charset="0"/>
              </a:rPr>
              <a:t>Grafička kartica je uredjaj koji podatke uskladištene u računaru u digitalnom obliku pretvara u odgovarajuće analogne signale koji kontrolišu prikazivanje slike na </a:t>
            </a:r>
            <a:r>
              <a:rPr lang="sr-Latn-RS" sz="1800" dirty="0" smtClean="0">
                <a:latin typeface="Times New Roman" pitchFamily="18" charset="0"/>
                <a:cs typeface="Times New Roman" pitchFamily="18" charset="0"/>
              </a:rPr>
              <a:t>monitoru</a:t>
            </a:r>
          </a:p>
          <a:p>
            <a:pPr algn="just"/>
            <a:endParaRPr lang="sr-Latn-RS" sz="1800" dirty="0" smtClean="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Karakteristike </a:t>
            </a:r>
            <a:r>
              <a:rPr lang="sr-Latn-RS" sz="1800" dirty="0">
                <a:latin typeface="Times New Roman" pitchFamily="18" charset="0"/>
                <a:cs typeface="Times New Roman" pitchFamily="18" charset="0"/>
              </a:rPr>
              <a:t>grafičke kartice su:</a:t>
            </a:r>
          </a:p>
          <a:p>
            <a:pPr lvl="1" algn="just"/>
            <a:r>
              <a:rPr lang="sr-Latn-RS" dirty="0">
                <a:latin typeface="Times New Roman" pitchFamily="18" charset="0"/>
                <a:cs typeface="Times New Roman" pitchFamily="18" charset="0"/>
              </a:rPr>
              <a:t>maksimalna rezolucija slike,</a:t>
            </a:r>
          </a:p>
          <a:p>
            <a:pPr lvl="1" algn="just"/>
            <a:r>
              <a:rPr lang="sr-Latn-RS" dirty="0">
                <a:latin typeface="Times New Roman" pitchFamily="18" charset="0"/>
                <a:cs typeface="Times New Roman" pitchFamily="18" charset="0"/>
              </a:rPr>
              <a:t>maksimalan broj boja,</a:t>
            </a:r>
          </a:p>
          <a:p>
            <a:pPr lvl="1" algn="just"/>
            <a:r>
              <a:rPr lang="sr-Latn-RS" dirty="0" smtClean="0">
                <a:latin typeface="Times New Roman" pitchFamily="18" charset="0"/>
                <a:cs typeface="Times New Roman" pitchFamily="18" charset="0"/>
              </a:rPr>
              <a:t>Tip </a:t>
            </a:r>
            <a:r>
              <a:rPr lang="sr-Latn-RS" dirty="0">
                <a:latin typeface="Times New Roman" pitchFamily="18" charset="0"/>
                <a:cs typeface="Times New Roman" pitchFamily="18" charset="0"/>
              </a:rPr>
              <a:t>grafičkog procesora i</a:t>
            </a:r>
          </a:p>
          <a:p>
            <a:pPr lvl="1" algn="just"/>
            <a:r>
              <a:rPr lang="sr-Latn-RS" dirty="0">
                <a:latin typeface="Times New Roman" pitchFamily="18" charset="0"/>
                <a:cs typeface="Times New Roman" pitchFamily="18" charset="0"/>
              </a:rPr>
              <a:t>kapacitet video memorije</a:t>
            </a:r>
            <a:r>
              <a:rPr lang="sr-Latn-RS" dirty="0" smtClean="0">
                <a:latin typeface="Times New Roman" pitchFamily="18" charset="0"/>
                <a:cs typeface="Times New Roman" pitchFamily="18" charset="0"/>
              </a:rPr>
              <a:t>.</a:t>
            </a:r>
          </a:p>
          <a:p>
            <a:pPr marL="285750" lvl="1" algn="just">
              <a:buFont typeface="Arial" pitchFamily="34" charset="0"/>
              <a:buChar char="•"/>
              <a:tabLst>
                <a:tab pos="355600" algn="l"/>
              </a:tabLst>
            </a:pPr>
            <a:endParaRPr lang="sr-Latn-RS" dirty="0" smtClean="0">
              <a:latin typeface="+mn-lt"/>
            </a:endParaRPr>
          </a:p>
          <a:p>
            <a:pPr marL="285750" lvl="1" algn="just">
              <a:buFont typeface="Arial" pitchFamily="34" charset="0"/>
              <a:buChar char="•"/>
              <a:tabLst>
                <a:tab pos="355600" algn="l"/>
              </a:tabLst>
            </a:pPr>
            <a:r>
              <a:rPr lang="vi-VN" dirty="0" smtClean="0">
                <a:latin typeface="+mn-lt"/>
              </a:rPr>
              <a:t>Ekran </a:t>
            </a:r>
            <a:r>
              <a:rPr lang="vi-VN" dirty="0">
                <a:latin typeface="+mn-lt"/>
              </a:rPr>
              <a:t>monitora je rasterska jedinica, što znači da je slika koja se prikazuje na monitoru skup tačaka (piksela) raspoređenih u pravougaonu matricu. Svaki piksel svetli nekom bojom koja se predstavlja </a:t>
            </a:r>
            <a:r>
              <a:rPr lang="vi-VN" dirty="0" smtClean="0">
                <a:latin typeface="+mn-lt"/>
              </a:rPr>
              <a:t>sa </a:t>
            </a:r>
            <a:r>
              <a:rPr lang="vi-VN" dirty="0">
                <a:latin typeface="+mn-lt"/>
              </a:rPr>
              <a:t>8, 16 ili 24 bita.</a:t>
            </a:r>
            <a:endParaRPr lang="sr-Latn-RS" dirty="0">
              <a:latin typeface="+mn-lt"/>
              <a:cs typeface="Times New Roman" pitchFamily="18" charset="0"/>
            </a:endParaRPr>
          </a:p>
        </p:txBody>
      </p:sp>
    </p:spTree>
    <p:extLst>
      <p:ext uri="{BB962C8B-B14F-4D97-AF65-F5344CB8AC3E}">
        <p14:creationId xmlns:p14="http://schemas.microsoft.com/office/powerpoint/2010/main" val="30130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algn="just"/>
            <a:r>
              <a:rPr lang="sr-Latn-RS" sz="1800" b="1" dirty="0">
                <a:latin typeface="Times New Roman" pitchFamily="18" charset="0"/>
                <a:cs typeface="Times New Roman" pitchFamily="18" charset="0"/>
              </a:rPr>
              <a:t>Maksimalan broj boja</a:t>
            </a:r>
            <a:r>
              <a:rPr lang="sr-Latn-RS" sz="1800" dirty="0">
                <a:latin typeface="Times New Roman" pitchFamily="18" charset="0"/>
                <a:cs typeface="Times New Roman" pitchFamily="18" charset="0"/>
              </a:rPr>
              <a:t> koje može da generiše grafička kartica zavisi od toga sa koliko bita se prikazuje boja. Ako se koriste 8 bita, grafička kartica može da generiše najviše 256 različitih boja, ako se koristi 16 bita - 65536 boja a ako se koriti 24 bita može da prikaže 16777 miliona različitih nijansi boja</a:t>
            </a:r>
            <a:r>
              <a:rPr lang="sr-Latn-RS" sz="1800" dirty="0" smtClean="0">
                <a:latin typeface="Times New Roman" pitchFamily="18" charset="0"/>
                <a:cs typeface="Times New Roman" pitchFamily="18" charset="0"/>
              </a:rPr>
              <a:t>.</a:t>
            </a:r>
          </a:p>
          <a:p>
            <a:pPr algn="just"/>
            <a:endParaRPr lang="sr-Latn-RS" sz="1800" dirty="0">
              <a:latin typeface="Times New Roman" pitchFamily="18" charset="0"/>
              <a:cs typeface="Times New Roman" pitchFamily="18" charset="0"/>
            </a:endParaRPr>
          </a:p>
          <a:p>
            <a:pPr algn="just"/>
            <a:r>
              <a:rPr lang="sr-Latn-RS" sz="1800" b="1" dirty="0">
                <a:latin typeface="Times New Roman" pitchFamily="18" charset="0"/>
                <a:cs typeface="Times New Roman" pitchFamily="18" charset="0"/>
              </a:rPr>
              <a:t>Maksimalna rezolucija slike</a:t>
            </a:r>
            <a:r>
              <a:rPr lang="sr-Latn-RS" sz="1800" dirty="0">
                <a:latin typeface="Times New Roman" pitchFamily="18" charset="0"/>
                <a:cs typeface="Times New Roman" pitchFamily="18" charset="0"/>
              </a:rPr>
              <a:t> je zapravo dimenzija najveće matrice piksela slike koja se prikazuje na ekranu monitora.</a:t>
            </a:r>
          </a:p>
          <a:p>
            <a:pPr algn="just"/>
            <a:endParaRPr lang="sr-Latn-RS" sz="1800" dirty="0" smtClean="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Za </a:t>
            </a:r>
            <a:r>
              <a:rPr lang="sr-Latn-RS" sz="1800" dirty="0">
                <a:latin typeface="Times New Roman" pitchFamily="18" charset="0"/>
                <a:cs typeface="Times New Roman" pitchFamily="18" charset="0"/>
              </a:rPr>
              <a:t>generisanje slike koja se prikazuje na ekranu monitora, na grafičkoj kartici je </a:t>
            </a:r>
            <a:r>
              <a:rPr lang="sr-Latn-RS" sz="1800" dirty="0" smtClean="0">
                <a:latin typeface="Times New Roman" pitchFamily="18" charset="0"/>
                <a:cs typeface="Times New Roman" pitchFamily="18" charset="0"/>
              </a:rPr>
              <a:t>zadužen </a:t>
            </a:r>
            <a:r>
              <a:rPr lang="sr-Latn-RS" sz="1800" b="1" dirty="0" smtClean="0">
                <a:latin typeface="Times New Roman" pitchFamily="18" charset="0"/>
                <a:cs typeface="Times New Roman" pitchFamily="18" charset="0"/>
              </a:rPr>
              <a:t>grafički </a:t>
            </a:r>
            <a:r>
              <a:rPr lang="sr-Latn-RS" sz="1800" b="1" dirty="0">
                <a:latin typeface="Times New Roman" pitchFamily="18" charset="0"/>
                <a:cs typeface="Times New Roman" pitchFamily="18" charset="0"/>
              </a:rPr>
              <a:t>procesor</a:t>
            </a:r>
            <a:r>
              <a:rPr lang="sr-Latn-RS" sz="1800" dirty="0">
                <a:latin typeface="Times New Roman" pitchFamily="18" charset="0"/>
                <a:cs typeface="Times New Roman" pitchFamily="18" charset="0"/>
              </a:rPr>
              <a:t>. Od tipa grafičkog procesora, njegove brzine odnosno radnog takta zavisi </a:t>
            </a:r>
            <a:r>
              <a:rPr lang="sr-Latn-RS" sz="1800" dirty="0" smtClean="0">
                <a:latin typeface="Times New Roman" pitchFamily="18" charset="0"/>
                <a:cs typeface="Times New Roman" pitchFamily="18" charset="0"/>
              </a:rPr>
              <a:t>i ukupan </a:t>
            </a:r>
            <a:r>
              <a:rPr lang="sr-Latn-RS" sz="1800" dirty="0">
                <a:latin typeface="Times New Roman" pitchFamily="18" charset="0"/>
                <a:cs typeface="Times New Roman" pitchFamily="18" charset="0"/>
              </a:rPr>
              <a:t>kvalitet grafičke kartice.</a:t>
            </a:r>
          </a:p>
          <a:p>
            <a:pPr algn="just"/>
            <a:endParaRPr lang="sr-Latn-RS" sz="1800" dirty="0" smtClean="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Za </a:t>
            </a:r>
            <a:r>
              <a:rPr lang="sr-Latn-RS" sz="1800" dirty="0">
                <a:latin typeface="Times New Roman" pitchFamily="18" charset="0"/>
                <a:cs typeface="Times New Roman" pitchFamily="18" charset="0"/>
              </a:rPr>
              <a:t>svoj rad, grafički procesor koristi video memoriju koja se nalazi na samoj grafičkoj kartici. Od kapaciteta video memorije zavisi maksimalna rezolucija slike i maksimalan broj boja koje se generišu. Ako </a:t>
            </a:r>
            <a:r>
              <a:rPr lang="sr-Latn-RS" sz="1800" b="1" dirty="0">
                <a:latin typeface="Times New Roman" pitchFamily="18" charset="0"/>
                <a:cs typeface="Times New Roman" pitchFamily="18" charset="0"/>
              </a:rPr>
              <a:t>kapacitet video memorije</a:t>
            </a:r>
            <a:r>
              <a:rPr lang="sr-Latn-RS" sz="1800" dirty="0">
                <a:latin typeface="Times New Roman" pitchFamily="18" charset="0"/>
                <a:cs typeface="Times New Roman" pitchFamily="18" charset="0"/>
              </a:rPr>
              <a:t> nije dovoljan za obe zadate veličine, automatski se smanjuje broj boja po pikselu. Danas </a:t>
            </a:r>
            <a:r>
              <a:rPr lang="sr-Latn-RS" sz="1800" dirty="0" smtClean="0">
                <a:latin typeface="Times New Roman" pitchFamily="18" charset="0"/>
                <a:cs typeface="Times New Roman" pitchFamily="18" charset="0"/>
              </a:rPr>
              <a:t>kapacitet </a:t>
            </a:r>
            <a:r>
              <a:rPr lang="sr-Latn-RS" sz="1800" dirty="0">
                <a:latin typeface="Times New Roman" pitchFamily="18" charset="0"/>
                <a:cs typeface="Times New Roman" pitchFamily="18" charset="0"/>
              </a:rPr>
              <a:t>video memorije na grafičkim karticama </a:t>
            </a:r>
            <a:r>
              <a:rPr lang="sr-Latn-RS" sz="1800" dirty="0" smtClean="0">
                <a:latin typeface="Times New Roman" pitchFamily="18" charset="0"/>
                <a:cs typeface="Times New Roman" pitchFamily="18" charset="0"/>
              </a:rPr>
              <a:t>iznosi oko 3GB GDDR5 memorije.</a:t>
            </a:r>
            <a:endParaRPr lang="sr-Latn-R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7579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r>
              <a:rPr lang="vi-VN" sz="1800" dirty="0">
                <a:latin typeface="+mn-lt"/>
              </a:rPr>
              <a:t>Grafička kartica se na matičnoj ploči priključuje u jedan od slotova (priključaka). Taj slot može biti </a:t>
            </a:r>
            <a:r>
              <a:rPr lang="vi-VN" sz="1800" b="1" dirty="0">
                <a:latin typeface="+mn-lt"/>
              </a:rPr>
              <a:t>ISA</a:t>
            </a:r>
            <a:r>
              <a:rPr lang="vi-VN" sz="1800" dirty="0">
                <a:latin typeface="+mn-lt"/>
              </a:rPr>
              <a:t>, </a:t>
            </a:r>
            <a:r>
              <a:rPr lang="vi-VN" sz="1800" b="1" dirty="0">
                <a:latin typeface="+mn-lt"/>
              </a:rPr>
              <a:t>PCI</a:t>
            </a:r>
            <a:r>
              <a:rPr lang="vi-VN" sz="1800" dirty="0">
                <a:latin typeface="+mn-lt"/>
              </a:rPr>
              <a:t>, </a:t>
            </a:r>
            <a:r>
              <a:rPr lang="vi-VN" sz="1800" b="1" dirty="0">
                <a:latin typeface="+mn-lt"/>
              </a:rPr>
              <a:t>AGP</a:t>
            </a:r>
            <a:r>
              <a:rPr lang="vi-VN" sz="1800" dirty="0">
                <a:latin typeface="+mn-lt"/>
              </a:rPr>
              <a:t> ili </a:t>
            </a:r>
            <a:r>
              <a:rPr lang="vi-VN" sz="1800" b="1" dirty="0">
                <a:latin typeface="+mn-lt"/>
              </a:rPr>
              <a:t>PCIexpress</a:t>
            </a:r>
            <a:r>
              <a:rPr lang="vi-VN" sz="1800" dirty="0">
                <a:latin typeface="+mn-lt"/>
              </a:rPr>
              <a:t>. Grafičke kartice se proizvode za određeni tip priključka. Trenutno aktuelan tip priključka je PCIexpress iako je i AGP još uvek u upotrebi. Ostala dva se više ne koriste</a:t>
            </a:r>
            <a:r>
              <a:rPr lang="vi-VN" sz="1800" dirty="0" smtClean="0">
                <a:latin typeface="+mn-lt"/>
              </a:rPr>
              <a:t>.</a:t>
            </a:r>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algn="just"/>
            <a:endParaRPr lang="sr-Latn-RS" sz="1800" dirty="0">
              <a:latin typeface="+mn-lt"/>
            </a:endParaRPr>
          </a:p>
          <a:p>
            <a:pPr algn="just"/>
            <a:endParaRPr lang="sr-Latn-RS" sz="1800" dirty="0" smtClean="0">
              <a:latin typeface="+mn-lt"/>
            </a:endParaRPr>
          </a:p>
          <a:p>
            <a:pPr marL="914400" lvl="2" indent="0" algn="just">
              <a:buNone/>
            </a:pPr>
            <a:r>
              <a:rPr lang="sr-Latn-RS" sz="1400" b="1" dirty="0" smtClean="0">
                <a:latin typeface="+mn-lt"/>
              </a:rPr>
              <a:t>	PCI express	                   		                 AGP</a:t>
            </a:r>
            <a:endParaRPr lang="sr-Latn-RS" sz="1400" b="1" dirty="0">
              <a:latin typeface="+mn-lt"/>
            </a:endParaRPr>
          </a:p>
          <a:p>
            <a:pPr marL="0" indent="0" algn="just">
              <a:buNone/>
            </a:pPr>
            <a:endParaRPr lang="vi-VN" sz="1800" dirty="0">
              <a:latin typeface="+mn-lt"/>
            </a:endParaRPr>
          </a:p>
          <a:p>
            <a:pPr algn="just"/>
            <a:r>
              <a:rPr lang="vi-VN" sz="1800" dirty="0">
                <a:latin typeface="+mn-lt"/>
              </a:rPr>
              <a:t>Na grafičkoj kartici postoji </a:t>
            </a:r>
            <a:r>
              <a:rPr lang="vi-VN" sz="1800" b="1" dirty="0">
                <a:latin typeface="+mn-lt"/>
              </a:rPr>
              <a:t>priključak za monitor</a:t>
            </a:r>
            <a:r>
              <a:rPr lang="vi-VN" sz="1800" dirty="0">
                <a:latin typeface="+mn-lt"/>
              </a:rPr>
              <a:t>, </a:t>
            </a:r>
            <a:r>
              <a:rPr lang="vi-VN" sz="1800" b="1" dirty="0">
                <a:latin typeface="+mn-lt"/>
              </a:rPr>
              <a:t>tv izlaz</a:t>
            </a:r>
            <a:r>
              <a:rPr lang="vi-VN" sz="1800" dirty="0">
                <a:latin typeface="+mn-lt"/>
              </a:rPr>
              <a:t> (pomoću koga grafička kartica može da se poveže na tv, tako da na tv-u može da se vidi sve ono što se vidi na </a:t>
            </a:r>
            <a:r>
              <a:rPr lang="vi-VN" sz="1800" dirty="0" smtClean="0">
                <a:latin typeface="+mn-lt"/>
              </a:rPr>
              <a:t>monit</a:t>
            </a:r>
            <a:r>
              <a:rPr lang="sr-Latn-RS" sz="1800" dirty="0" smtClean="0">
                <a:latin typeface="+mn-lt"/>
              </a:rPr>
              <a:t>o</a:t>
            </a:r>
            <a:r>
              <a:rPr lang="vi-VN" sz="1800" dirty="0" smtClean="0">
                <a:latin typeface="+mn-lt"/>
              </a:rPr>
              <a:t>ru </a:t>
            </a:r>
            <a:r>
              <a:rPr lang="vi-VN" sz="1800" dirty="0">
                <a:latin typeface="+mn-lt"/>
              </a:rPr>
              <a:t>računara) a u novije vreme i </a:t>
            </a:r>
            <a:r>
              <a:rPr lang="sr-Latn-RS" sz="1800" b="1" dirty="0" smtClean="0">
                <a:latin typeface="+mn-lt"/>
              </a:rPr>
              <a:t>HDMI</a:t>
            </a:r>
            <a:r>
              <a:rPr lang="sr-Latn-RS" sz="1800" dirty="0" smtClean="0">
                <a:latin typeface="+mn-lt"/>
              </a:rPr>
              <a:t> i </a:t>
            </a:r>
            <a:r>
              <a:rPr lang="vi-VN" sz="1800" b="1" dirty="0" smtClean="0">
                <a:latin typeface="+mn-lt"/>
              </a:rPr>
              <a:t>DVI </a:t>
            </a:r>
            <a:r>
              <a:rPr lang="vi-VN" sz="1800" b="1" dirty="0">
                <a:latin typeface="+mn-lt"/>
              </a:rPr>
              <a:t>priključak</a:t>
            </a:r>
            <a:r>
              <a:rPr lang="vi-VN" sz="1800" dirty="0">
                <a:latin typeface="+mn-lt"/>
              </a:rPr>
              <a:t> (</a:t>
            </a:r>
            <a:r>
              <a:rPr lang="vi-VN" sz="1800" i="1" dirty="0">
                <a:latin typeface="+mn-lt"/>
              </a:rPr>
              <a:t>Digital Visual Interface</a:t>
            </a:r>
            <a:r>
              <a:rPr lang="vi-VN" sz="1800" dirty="0">
                <a:latin typeface="+mn-lt"/>
              </a:rPr>
              <a:t> ) za prenos digitalnih video podataka od grafičke kartice do monitora.</a:t>
            </a:r>
          </a:p>
        </p:txBody>
      </p:sp>
      <p:pic>
        <p:nvPicPr>
          <p:cNvPr id="3074" name="Picture 2" descr="C:\Users\Nenad\Desktop\ATI_Radeon_X600SE_128mb_PCI_Express_Cardxzj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3446463" cy="3216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Nenad\Desktop\b1_51__78250_zoom.jpg"/>
          <p:cNvPicPr>
            <a:picLocks noChangeAspect="1" noChangeArrowheads="1"/>
          </p:cNvPicPr>
          <p:nvPr/>
        </p:nvPicPr>
        <p:blipFill rotWithShape="1">
          <a:blip r:embed="rId3">
            <a:extLst>
              <a:ext uri="{28A0092B-C50C-407E-A947-70E740481C1C}">
                <a14:useLocalDpi xmlns:a14="http://schemas.microsoft.com/office/drawing/2010/main" val="0"/>
              </a:ext>
            </a:extLst>
          </a:blip>
          <a:srcRect l="3504" r="2314"/>
          <a:stretch/>
        </p:blipFill>
        <p:spPr bwMode="auto">
          <a:xfrm>
            <a:off x="4360863" y="1412875"/>
            <a:ext cx="4485374"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10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HARD Disk</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1800" dirty="0">
                <a:latin typeface="+mn-lt"/>
              </a:rPr>
              <a:t>Hard disk drive (čvrsti disk) je uređaj koji služi za trajno pamćenje podataka. Sastoji se od nekoliko metalnih </a:t>
            </a:r>
            <a:r>
              <a:rPr lang="vi-VN" sz="1800" b="1" dirty="0">
                <a:latin typeface="+mn-lt"/>
              </a:rPr>
              <a:t>ploča</a:t>
            </a:r>
            <a:r>
              <a:rPr lang="vi-VN" sz="1800" dirty="0">
                <a:latin typeface="+mn-lt"/>
              </a:rPr>
              <a:t> (obično od 3 do 5 ploča) koje se nalaze na zajedničkom vretenu koje je povezano sa motorom koji te ploče rotira stalnom brzinom. Ploče su izrađene od nemagnetnog materijala (obično od legure aluminijuma i stakla) i presvučene tankim slojem magnetnog materijala. Za svaku ploču postoje po dve </a:t>
            </a:r>
            <a:r>
              <a:rPr lang="vi-VN" sz="1800" b="1" dirty="0" smtClean="0">
                <a:latin typeface="+mn-lt"/>
              </a:rPr>
              <a:t>upisno</a:t>
            </a:r>
            <a:r>
              <a:rPr lang="sr-Latn-RS" sz="1800" b="1" dirty="0" smtClean="0">
                <a:latin typeface="+mn-lt"/>
              </a:rPr>
              <a:t> </a:t>
            </a:r>
            <a:r>
              <a:rPr lang="vi-VN" sz="1800" b="1" dirty="0" smtClean="0">
                <a:latin typeface="+mn-lt"/>
              </a:rPr>
              <a:t>-</a:t>
            </a:r>
            <a:r>
              <a:rPr lang="sr-Latn-RS" sz="1800" b="1" dirty="0" smtClean="0">
                <a:latin typeface="+mn-lt"/>
              </a:rPr>
              <a:t> </a:t>
            </a:r>
            <a:r>
              <a:rPr lang="vi-VN" sz="1800" b="1" dirty="0" smtClean="0">
                <a:latin typeface="+mn-lt"/>
              </a:rPr>
              <a:t>čitajuće </a:t>
            </a:r>
            <a:r>
              <a:rPr lang="vi-VN" sz="1800" b="1" dirty="0">
                <a:latin typeface="+mn-lt"/>
              </a:rPr>
              <a:t>glave</a:t>
            </a:r>
            <a:r>
              <a:rPr lang="vi-VN" sz="1800" dirty="0">
                <a:latin typeface="+mn-lt"/>
              </a:rPr>
              <a:t> (jer se podaci upisuju i čitaju sa obe strane ploča), montiranih na zajedničku ruku koja je povezana sa koračnim motorom, pomoću kojih se podaci upisuju na hard disk ili sa njega čitaju</a:t>
            </a:r>
            <a:r>
              <a:rPr lang="vi-VN" sz="1800" dirty="0" smtClean="0">
                <a:latin typeface="+mn-lt"/>
              </a:rPr>
              <a:t>.</a:t>
            </a:r>
            <a:endParaRPr lang="sr-Latn-RS" sz="1800" dirty="0" smtClean="0">
              <a:latin typeface="+mn-lt"/>
            </a:endParaRPr>
          </a:p>
          <a:p>
            <a:pPr algn="just"/>
            <a:endParaRPr lang="vi-VN" sz="1600" dirty="0">
              <a:latin typeface="+mn-lt"/>
            </a:endParaRPr>
          </a:p>
        </p:txBody>
      </p:sp>
      <p:pic>
        <p:nvPicPr>
          <p:cNvPr id="1030" name="Picture 6" descr="C:\Users\Nenad\Desktop\01-anatomija-dis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420" y="3862471"/>
            <a:ext cx="3649161" cy="291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68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r>
              <a:rPr lang="vi-VN" sz="1800" dirty="0">
                <a:latin typeface="+mn-lt"/>
              </a:rPr>
              <a:t>Podaci se na hard disk upisuju tako što se tačke na magnetnoj površini namagnetišu ili nenamagnetišu i na taj način se realizuje zapisivanje digitalne 0 ili 1. Prilikom čitanja podataka vrši se detekcija namagnetisanosti pojedinih tačaka na hard disku i na taj način se namagnetisanost (ili nenamagnetisanost) tačaka prevodi u niz podataka 1 ili 0</a:t>
            </a:r>
            <a:r>
              <a:rPr lang="vi-VN" sz="1800" dirty="0" smtClean="0">
                <a:latin typeface="+mn-lt"/>
              </a:rPr>
              <a:t>.</a:t>
            </a:r>
            <a:endParaRPr lang="sr-Latn-RS" sz="1800" dirty="0" smtClean="0">
              <a:latin typeface="+mn-lt"/>
            </a:endParaRPr>
          </a:p>
          <a:p>
            <a:pPr algn="just"/>
            <a:endParaRPr lang="vi-VN" sz="1800" dirty="0">
              <a:latin typeface="+mn-lt"/>
            </a:endParaRPr>
          </a:p>
          <a:p>
            <a:pPr algn="just"/>
            <a:r>
              <a:rPr lang="vi-VN" sz="1800" dirty="0">
                <a:latin typeface="+mn-lt"/>
              </a:rPr>
              <a:t>Prvi hard diskovi su imali kapacitet od 5 do 10MB i vreme pristupa od 35ms ali se razvojem tehnologije kapacitet diskova povećavao a vreme pristupa smanjivalo. Danas se kapacitet hard diskova kreće obično u rasponu od 160GB do </a:t>
            </a:r>
            <a:r>
              <a:rPr lang="sr-Latn-RS" sz="1800" dirty="0" smtClean="0">
                <a:latin typeface="+mn-lt"/>
              </a:rPr>
              <a:t>nekoliko</a:t>
            </a:r>
            <a:r>
              <a:rPr lang="vi-VN" sz="1800" dirty="0" smtClean="0">
                <a:latin typeface="+mn-lt"/>
              </a:rPr>
              <a:t>TB </a:t>
            </a:r>
            <a:r>
              <a:rPr lang="vi-VN" sz="1800" dirty="0">
                <a:latin typeface="+mn-lt"/>
              </a:rPr>
              <a:t>a prosečno vreme pristupa je 8 do 10ms.</a:t>
            </a:r>
          </a:p>
          <a:p>
            <a:pPr algn="just"/>
            <a:endParaRPr lang="sr-Latn-RS" sz="1800" dirty="0" smtClean="0">
              <a:latin typeface="+mn-lt"/>
            </a:endParaRPr>
          </a:p>
          <a:p>
            <a:pPr algn="just"/>
            <a:r>
              <a:rPr lang="vi-VN" sz="1800" dirty="0" smtClean="0">
                <a:latin typeface="+mn-lt"/>
              </a:rPr>
              <a:t>Važna </a:t>
            </a:r>
            <a:r>
              <a:rPr lang="vi-VN" sz="1800" dirty="0">
                <a:latin typeface="+mn-lt"/>
              </a:rPr>
              <a:t>karakteristika hard diskova je i brzina okretanja diskova i ona je do skora bila 5400 obrtaja u minutu, sada se diskovi izrađuju sa brzinom od 7200 obrtaja u minutu a u skorije vreme se očekuju hard diskovi sa brzinom okretanja ploča od 10000 i 15000 obrtaja u minutu.</a:t>
            </a:r>
          </a:p>
          <a:p>
            <a:pPr algn="just"/>
            <a:endParaRPr lang="sr-Latn-RS" sz="1800" dirty="0" smtClean="0">
              <a:latin typeface="+mn-lt"/>
            </a:endParaRPr>
          </a:p>
          <a:p>
            <a:pPr algn="just"/>
            <a:r>
              <a:rPr lang="vi-VN" sz="1800" dirty="0" smtClean="0">
                <a:latin typeface="+mn-lt"/>
              </a:rPr>
              <a:t>Hard </a:t>
            </a:r>
            <a:r>
              <a:rPr lang="vi-VN" sz="1800" dirty="0">
                <a:latin typeface="+mn-lt"/>
              </a:rPr>
              <a:t>disk se kod PC računara na matičnu ploču povezuje na </a:t>
            </a:r>
            <a:r>
              <a:rPr lang="vi-VN" sz="1800" b="1" dirty="0">
                <a:latin typeface="+mn-lt"/>
              </a:rPr>
              <a:t>PATA</a:t>
            </a:r>
            <a:r>
              <a:rPr lang="vi-VN" sz="1800" dirty="0">
                <a:latin typeface="+mn-lt"/>
              </a:rPr>
              <a:t> (</a:t>
            </a:r>
            <a:r>
              <a:rPr lang="vi-VN" sz="1800" i="1" dirty="0">
                <a:latin typeface="+mn-lt"/>
              </a:rPr>
              <a:t>Paralel ATA</a:t>
            </a:r>
            <a:r>
              <a:rPr lang="vi-VN" sz="1800" dirty="0">
                <a:latin typeface="+mn-lt"/>
              </a:rPr>
              <a:t>, zove se još i</a:t>
            </a:r>
            <a:r>
              <a:rPr lang="vi-VN" sz="1800" b="1" dirty="0">
                <a:latin typeface="+mn-lt"/>
              </a:rPr>
              <a:t>IDE</a:t>
            </a:r>
            <a:r>
              <a:rPr lang="vi-VN" sz="1800" dirty="0">
                <a:latin typeface="+mn-lt"/>
              </a:rPr>
              <a:t> ili </a:t>
            </a:r>
            <a:r>
              <a:rPr lang="vi-VN" sz="1800" b="1" dirty="0">
                <a:latin typeface="+mn-lt"/>
              </a:rPr>
              <a:t>EIDE</a:t>
            </a:r>
            <a:r>
              <a:rPr lang="vi-VN" sz="1800" dirty="0">
                <a:latin typeface="+mn-lt"/>
              </a:rPr>
              <a:t>) ili </a:t>
            </a:r>
            <a:r>
              <a:rPr lang="vi-VN" sz="1800" b="1" dirty="0">
                <a:latin typeface="+mn-lt"/>
              </a:rPr>
              <a:t>SATA</a:t>
            </a:r>
            <a:r>
              <a:rPr lang="vi-VN" sz="1800" dirty="0">
                <a:latin typeface="+mn-lt"/>
              </a:rPr>
              <a:t> (</a:t>
            </a:r>
            <a:r>
              <a:rPr lang="vi-VN" sz="1800" i="1" dirty="0">
                <a:latin typeface="+mn-lt"/>
              </a:rPr>
              <a:t>Serial ATA</a:t>
            </a:r>
            <a:r>
              <a:rPr lang="vi-VN" sz="1800" dirty="0">
                <a:latin typeface="+mn-lt"/>
              </a:rPr>
              <a:t>) priključak, mada postoje i </a:t>
            </a:r>
            <a:r>
              <a:rPr lang="vi-VN" sz="1800" b="1" dirty="0">
                <a:latin typeface="+mn-lt"/>
              </a:rPr>
              <a:t>SCSI</a:t>
            </a:r>
            <a:r>
              <a:rPr lang="vi-VN" sz="1800" dirty="0">
                <a:latin typeface="+mn-lt"/>
              </a:rPr>
              <a:t>, </a:t>
            </a:r>
            <a:r>
              <a:rPr lang="vi-VN" sz="1800" b="1" dirty="0">
                <a:latin typeface="+mn-lt"/>
              </a:rPr>
              <a:t>SAS</a:t>
            </a:r>
            <a:r>
              <a:rPr lang="vi-VN" sz="1800" dirty="0">
                <a:latin typeface="+mn-lt"/>
              </a:rPr>
              <a:t> i </a:t>
            </a:r>
            <a:r>
              <a:rPr lang="vi-VN" sz="1800" b="1" dirty="0">
                <a:latin typeface="+mn-lt"/>
              </a:rPr>
              <a:t>Fibre </a:t>
            </a:r>
            <a:r>
              <a:rPr lang="vi-VN" sz="1800" b="1" dirty="0" smtClean="0">
                <a:latin typeface="+mn-lt"/>
              </a:rPr>
              <a:t>Channel</a:t>
            </a:r>
            <a:r>
              <a:rPr lang="sr-Latn-RS" sz="1800" b="1" dirty="0" smtClean="0">
                <a:latin typeface="+mn-lt"/>
              </a:rPr>
              <a:t> </a:t>
            </a:r>
            <a:r>
              <a:rPr lang="vi-VN" sz="1800" dirty="0" smtClean="0">
                <a:latin typeface="+mn-lt"/>
              </a:rPr>
              <a:t>priključci </a:t>
            </a:r>
            <a:r>
              <a:rPr lang="vi-VN" sz="1800" dirty="0">
                <a:latin typeface="+mn-lt"/>
              </a:rPr>
              <a:t>za hard diskove. Hard diskovi se izrađuju za određeni tip priključka na matičnoj ploči.</a:t>
            </a:r>
          </a:p>
          <a:p>
            <a:pPr algn="just"/>
            <a:endParaRPr lang="sr-Latn-RS" sz="1800" dirty="0" smtClean="0">
              <a:latin typeface="+mn-lt"/>
            </a:endParaRPr>
          </a:p>
          <a:p>
            <a:pPr algn="just"/>
            <a:r>
              <a:rPr lang="vi-VN" sz="1800" dirty="0" smtClean="0">
                <a:latin typeface="+mn-lt"/>
              </a:rPr>
              <a:t>Kod </a:t>
            </a:r>
            <a:r>
              <a:rPr lang="vi-VN" sz="1800" dirty="0">
                <a:latin typeface="+mn-lt"/>
              </a:rPr>
              <a:t>SATA hard diskova na matičnoj ploči postoje obično od 2 do 8 SATA priključka, pa se svaki hard disk odgovarajućim kablom priključuje na neki od raspoloživih priključaka.</a:t>
            </a:r>
          </a:p>
        </p:txBody>
      </p:sp>
    </p:spTree>
    <p:extLst>
      <p:ext uri="{BB962C8B-B14F-4D97-AF65-F5344CB8AC3E}">
        <p14:creationId xmlns:p14="http://schemas.microsoft.com/office/powerpoint/2010/main" val="120511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algn="just"/>
            <a:r>
              <a:rPr lang="vi-VN" sz="1600" dirty="0">
                <a:latin typeface="+mn-lt"/>
              </a:rPr>
              <a:t>Za priključivanje PATA hard diskova, na matičnoj ploči postoji najviše dva IDE priključka na koje se osim hard diskova priključuju i optički uređaji (CD-ROM, CD-RW, DVD-ROM, DVD-RW, ...). </a:t>
            </a:r>
            <a:endParaRPr lang="sr-Latn-RS" sz="1600" dirty="0" smtClean="0">
              <a:latin typeface="+mn-lt"/>
            </a:endParaRPr>
          </a:p>
          <a:p>
            <a:pPr algn="just"/>
            <a:endParaRPr lang="sr-Latn-RS" sz="1600" dirty="0" smtClean="0">
              <a:latin typeface="+mn-lt"/>
            </a:endParaRPr>
          </a:p>
          <a:p>
            <a:pPr algn="just"/>
            <a:r>
              <a:rPr lang="vi-VN" sz="1600" dirty="0" smtClean="0">
                <a:latin typeface="+mn-lt"/>
              </a:rPr>
              <a:t>Ta </a:t>
            </a:r>
            <a:r>
              <a:rPr lang="vi-VN" sz="1600" dirty="0">
                <a:latin typeface="+mn-lt"/>
              </a:rPr>
              <a:t>dva priključka imaju oznake PRIMARY i SECONDARY. Na svakom od njih se priključuje kabl sa po dva priključka koji se nazivaju MASTER i SLAVE pa su tako moguće četiri kombinacije: primary-master, primary-slave, secondary-master i secondary-slave, odnosno, u jednom računarskom sistemu je moguće priključiti najviše četiri uređaja koji za priključenje koriste IDE priključak. </a:t>
            </a:r>
            <a:endParaRPr lang="sr-Latn-RS" sz="1600" dirty="0" smtClean="0">
              <a:latin typeface="+mn-lt"/>
            </a:endParaRPr>
          </a:p>
          <a:p>
            <a:pPr algn="just"/>
            <a:endParaRPr lang="sr-Latn-RS" sz="1600" dirty="0">
              <a:latin typeface="+mn-lt"/>
            </a:endParaRPr>
          </a:p>
          <a:p>
            <a:pPr algn="just"/>
            <a:r>
              <a:rPr lang="vi-VN" sz="1600" dirty="0" smtClean="0">
                <a:latin typeface="+mn-lt"/>
              </a:rPr>
              <a:t>Na </a:t>
            </a:r>
            <a:r>
              <a:rPr lang="vi-VN" sz="1600" dirty="0">
                <a:latin typeface="+mn-lt"/>
              </a:rPr>
              <a:t>hard disku i optičkim uređajima postoji džamper (jumper - kratkospojnik) kojim se vrši izbor (podešavanje) da li će taj uređaj biti master ili slave. Ako se oba uređaja podese na master ili oba na slave, nijedan od njih neće raditi.</a:t>
            </a:r>
          </a:p>
        </p:txBody>
      </p:sp>
      <p:pic>
        <p:nvPicPr>
          <p:cNvPr id="2053" name="Picture 5" descr="C:\Users\Nenad\Desktop\sata_ide-295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3800"/>
            <a:ext cx="2809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4191000"/>
            <a:ext cx="685800" cy="523220"/>
          </a:xfrm>
          <a:prstGeom prst="rect">
            <a:avLst/>
          </a:prstGeom>
          <a:noFill/>
        </p:spPr>
        <p:txBody>
          <a:bodyPr wrap="square" rtlCol="0">
            <a:spAutoFit/>
          </a:bodyPr>
          <a:lstStyle/>
          <a:p>
            <a:pPr algn="ctr"/>
            <a:r>
              <a:rPr lang="sr-Latn-RS" sz="1400" dirty="0" smtClean="0"/>
              <a:t>PATA</a:t>
            </a:r>
          </a:p>
          <a:p>
            <a:pPr algn="ctr"/>
            <a:r>
              <a:rPr lang="sr-Latn-RS" sz="1400" dirty="0" smtClean="0"/>
              <a:t>hard</a:t>
            </a:r>
            <a:endParaRPr lang="sr-Latn-RS" sz="1400" dirty="0"/>
          </a:p>
        </p:txBody>
      </p:sp>
      <p:sp>
        <p:nvSpPr>
          <p:cNvPr id="9" name="TextBox 8"/>
          <p:cNvSpPr txBox="1"/>
          <p:nvPr/>
        </p:nvSpPr>
        <p:spPr>
          <a:xfrm>
            <a:off x="3810000" y="5572780"/>
            <a:ext cx="685800" cy="523220"/>
          </a:xfrm>
          <a:prstGeom prst="rect">
            <a:avLst/>
          </a:prstGeom>
          <a:noFill/>
        </p:spPr>
        <p:txBody>
          <a:bodyPr wrap="square" rtlCol="0">
            <a:spAutoFit/>
          </a:bodyPr>
          <a:lstStyle/>
          <a:p>
            <a:pPr algn="ctr"/>
            <a:r>
              <a:rPr lang="sr-Latn-RS" sz="1400" dirty="0" smtClean="0"/>
              <a:t>SATA</a:t>
            </a:r>
          </a:p>
          <a:p>
            <a:pPr algn="ctr"/>
            <a:r>
              <a:rPr lang="sr-Latn-RS" sz="1400" dirty="0" smtClean="0"/>
              <a:t>hard</a:t>
            </a:r>
            <a:endParaRPr lang="sr-Latn-RS" sz="1400" dirty="0"/>
          </a:p>
        </p:txBody>
      </p:sp>
      <p:pic>
        <p:nvPicPr>
          <p:cNvPr id="2054" name="Picture 6" descr="C:\Users\Nenad\Desktop\hddinstall_jump.jpg"/>
          <p:cNvPicPr>
            <a:picLocks noChangeAspect="1" noChangeArrowheads="1"/>
          </p:cNvPicPr>
          <p:nvPr/>
        </p:nvPicPr>
        <p:blipFill rotWithShape="1">
          <a:blip r:embed="rId3">
            <a:extLst>
              <a:ext uri="{28A0092B-C50C-407E-A947-70E740481C1C}">
                <a14:useLocalDpi xmlns:a14="http://schemas.microsoft.com/office/drawing/2010/main" val="0"/>
              </a:ext>
            </a:extLst>
          </a:blip>
          <a:srcRect t="11019" r="3020"/>
          <a:stretch/>
        </p:blipFill>
        <p:spPr bwMode="auto">
          <a:xfrm>
            <a:off x="4839469" y="3733800"/>
            <a:ext cx="369493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24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Optički uređaji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1800" dirty="0">
                <a:latin typeface="Times New Roman" pitchFamily="18" charset="0"/>
                <a:cs typeface="Times New Roman" pitchFamily="18" charset="0"/>
              </a:rPr>
              <a:t>CD i DVD diskovi su spoljašnje memorije. Za razliku od disketa i hard diska koji su magnetni medijumi CD i DVD su optički medijumi. Kod ovih diskova se primenom laserske tehnologije nanose zapisi na tanku metalnu površinu diska koja je naneta na plastični disk. Pošto se površina diska trajno oštećuje ovi zapisi se ne mogu menjati. Standardni kapacitet CD-a je 750 MB, a DVD-a 4.7 GB. </a:t>
            </a:r>
            <a:endParaRPr lang="sr-Latn-RS" sz="1800" dirty="0" smtClean="0">
              <a:latin typeface="Times New Roman" pitchFamily="18" charset="0"/>
              <a:cs typeface="Times New Roman" pitchFamily="18" charset="0"/>
            </a:endParaRPr>
          </a:p>
        </p:txBody>
      </p:sp>
      <p:pic>
        <p:nvPicPr>
          <p:cNvPr id="4100" name="Picture 4" descr="C:\Users\Nenad\Desktop\299.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06" b="12906"/>
          <a:stretch/>
        </p:blipFill>
        <p:spPr bwMode="auto">
          <a:xfrm>
            <a:off x="2665413" y="3276600"/>
            <a:ext cx="3813175" cy="2828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394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77000"/>
          </a:xfrm>
        </p:spPr>
        <p:txBody>
          <a:bodyPr>
            <a:normAutofit lnSpcReduction="10000"/>
          </a:bodyPr>
          <a:lstStyle/>
          <a:p>
            <a:pPr algn="just"/>
            <a:r>
              <a:rPr lang="vi-VN" sz="1800" b="1" dirty="0">
                <a:latin typeface="Times New Roman" pitchFamily="18" charset="0"/>
                <a:cs typeface="Times New Roman" pitchFamily="18" charset="0"/>
              </a:rPr>
              <a:t>CD-ROM</a:t>
            </a:r>
            <a:r>
              <a:rPr lang="vi-VN" sz="1800" dirty="0">
                <a:latin typeface="Times New Roman" pitchFamily="18" charset="0"/>
                <a:cs typeface="Times New Roman" pitchFamily="18" charset="0"/>
              </a:rPr>
              <a:t> je uređaj koji čita CD-ove a </a:t>
            </a:r>
            <a:r>
              <a:rPr lang="vi-VN" sz="1800" b="1" dirty="0">
                <a:latin typeface="Times New Roman" pitchFamily="18" charset="0"/>
                <a:cs typeface="Times New Roman" pitchFamily="18" charset="0"/>
              </a:rPr>
              <a:t>DVD-ROM</a:t>
            </a:r>
            <a:r>
              <a:rPr lang="vi-VN" sz="1800" dirty="0">
                <a:latin typeface="Times New Roman" pitchFamily="18" charset="0"/>
                <a:cs typeface="Times New Roman" pitchFamily="18" charset="0"/>
              </a:rPr>
              <a:t> je </a:t>
            </a:r>
            <a:r>
              <a:rPr lang="vi-VN" sz="1800" dirty="0" smtClean="0">
                <a:latin typeface="Times New Roman" pitchFamily="18" charset="0"/>
                <a:cs typeface="Times New Roman" pitchFamily="18" charset="0"/>
              </a:rPr>
              <a:t>uređaj </a:t>
            </a:r>
            <a:r>
              <a:rPr lang="vi-VN" sz="1800" dirty="0">
                <a:latin typeface="Times New Roman" pitchFamily="18" charset="0"/>
                <a:cs typeface="Times New Roman" pitchFamily="18" charset="0"/>
              </a:rPr>
              <a:t>koji čita CD-ove i DVD-ove. </a:t>
            </a:r>
            <a:r>
              <a:rPr lang="vi-VN" sz="1800" b="1" dirty="0" smtClean="0">
                <a:latin typeface="Times New Roman" pitchFamily="18" charset="0"/>
                <a:cs typeface="Times New Roman" pitchFamily="18" charset="0"/>
              </a:rPr>
              <a:t>CD-RW</a:t>
            </a:r>
            <a:r>
              <a:rPr lang="sr-Latn-RS" sz="1800" b="1"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i</a:t>
            </a:r>
            <a:r>
              <a:rPr lang="vi-VN" sz="1800" dirty="0">
                <a:latin typeface="Times New Roman" pitchFamily="18" charset="0"/>
                <a:cs typeface="Times New Roman" pitchFamily="18" charset="0"/>
              </a:rPr>
              <a:t> </a:t>
            </a:r>
            <a:r>
              <a:rPr lang="vi-VN" sz="1800" b="1" dirty="0">
                <a:latin typeface="Times New Roman" pitchFamily="18" charset="0"/>
                <a:cs typeface="Times New Roman" pitchFamily="18" charset="0"/>
              </a:rPr>
              <a:t>DVD-RW</a:t>
            </a:r>
            <a:r>
              <a:rPr lang="vi-VN" sz="1800" dirty="0">
                <a:latin typeface="Times New Roman" pitchFamily="18" charset="0"/>
                <a:cs typeface="Times New Roman" pitchFamily="18" charset="0"/>
              </a:rPr>
              <a:t>, osim što mogu da čitaju diskove, mogu da diskove i narezuju. Postoje i diskovi koji više puta mogu da se narezuju, s tim što se, pre nego što se izvrši sledeće narezivanje, prethodno narezani podaci moraju da </a:t>
            </a:r>
            <a:r>
              <a:rPr lang="sr-Latn-RS" sz="1800" dirty="0" smtClean="0">
                <a:latin typeface="Times New Roman" pitchFamily="18" charset="0"/>
                <a:cs typeface="Times New Roman" pitchFamily="18" charset="0"/>
              </a:rPr>
              <a:t>se </a:t>
            </a:r>
            <a:r>
              <a:rPr lang="vi-VN" sz="1800" dirty="0" smtClean="0">
                <a:latin typeface="Times New Roman" pitchFamily="18" charset="0"/>
                <a:cs typeface="Times New Roman" pitchFamily="18" charset="0"/>
              </a:rPr>
              <a:t>obrišu.</a:t>
            </a:r>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vi-VN"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O</a:t>
            </a:r>
            <a:r>
              <a:rPr lang="vi-VN" sz="1800" dirty="0" smtClean="0">
                <a:latin typeface="Times New Roman" pitchFamily="18" charset="0"/>
                <a:cs typeface="Times New Roman" pitchFamily="18" charset="0"/>
              </a:rPr>
              <a:t>vi </a:t>
            </a:r>
            <a:r>
              <a:rPr lang="vi-VN" sz="1800" dirty="0">
                <a:latin typeface="Times New Roman" pitchFamily="18" charset="0"/>
                <a:cs typeface="Times New Roman" pitchFamily="18" charset="0"/>
              </a:rPr>
              <a:t>uređaji se na matičnu ploču priključuju na </a:t>
            </a:r>
            <a:r>
              <a:rPr lang="vi-VN" sz="1800" b="1" dirty="0">
                <a:latin typeface="Times New Roman" pitchFamily="18" charset="0"/>
                <a:cs typeface="Times New Roman" pitchFamily="18" charset="0"/>
              </a:rPr>
              <a:t>IDE</a:t>
            </a:r>
            <a:r>
              <a:rPr lang="vi-VN" sz="1800" dirty="0">
                <a:latin typeface="Times New Roman" pitchFamily="18" charset="0"/>
                <a:cs typeface="Times New Roman" pitchFamily="18" charset="0"/>
              </a:rPr>
              <a:t> priključke, kako je već to objašnjeno u delu Hard disk. U novije vreme se izrađuju </a:t>
            </a:r>
            <a:r>
              <a:rPr lang="vi-VN" sz="1800" dirty="0" smtClean="0">
                <a:latin typeface="Times New Roman" pitchFamily="18" charset="0"/>
                <a:cs typeface="Times New Roman" pitchFamily="18" charset="0"/>
              </a:rPr>
              <a:t>optički </a:t>
            </a:r>
            <a:r>
              <a:rPr lang="vi-VN" sz="1800" dirty="0">
                <a:latin typeface="Times New Roman" pitchFamily="18" charset="0"/>
                <a:cs typeface="Times New Roman" pitchFamily="18" charset="0"/>
              </a:rPr>
              <a:t>uređaji koji se na matičnu ploču priključuju </a:t>
            </a:r>
            <a:r>
              <a:rPr lang="vi-VN" sz="1800" dirty="0" smtClean="0">
                <a:latin typeface="Times New Roman" pitchFamily="18" charset="0"/>
                <a:cs typeface="Times New Roman" pitchFamily="18" charset="0"/>
              </a:rPr>
              <a:t>na</a:t>
            </a:r>
            <a:r>
              <a:rPr lang="sr-Latn-RS" sz="1800" dirty="0">
                <a:latin typeface="Times New Roman" pitchFamily="18" charset="0"/>
                <a:cs typeface="Times New Roman" pitchFamily="18" charset="0"/>
              </a:rPr>
              <a:t> </a:t>
            </a:r>
            <a:r>
              <a:rPr lang="vi-VN" sz="1800" b="1" dirty="0" smtClean="0">
                <a:latin typeface="Times New Roman" pitchFamily="18" charset="0"/>
                <a:cs typeface="Times New Roman" pitchFamily="18" charset="0"/>
              </a:rPr>
              <a:t>SATA</a:t>
            </a:r>
            <a:r>
              <a:rPr lang="vi-VN" sz="1800" dirty="0">
                <a:latin typeface="Times New Roman" pitchFamily="18" charset="0"/>
                <a:cs typeface="Times New Roman" pitchFamily="18" charset="0"/>
              </a:rPr>
              <a:t> priključak.</a:t>
            </a:r>
          </a:p>
          <a:p>
            <a:pPr algn="just"/>
            <a:endParaRPr lang="sr-Latn-RS" sz="1800" dirty="0" smtClean="0">
              <a:latin typeface="Times New Roman" pitchFamily="18" charset="0"/>
              <a:cs typeface="Times New Roman" pitchFamily="18" charset="0"/>
            </a:endParaRPr>
          </a:p>
          <a:p>
            <a:pPr algn="just"/>
            <a:r>
              <a:rPr lang="vi-VN" sz="1800" dirty="0" smtClean="0">
                <a:latin typeface="Times New Roman" pitchFamily="18" charset="0"/>
                <a:cs typeface="Times New Roman" pitchFamily="18" charset="0"/>
              </a:rPr>
              <a:t>Očekuje </a:t>
            </a:r>
            <a:r>
              <a:rPr lang="vi-VN" sz="1800" dirty="0">
                <a:latin typeface="Times New Roman" pitchFamily="18" charset="0"/>
                <a:cs typeface="Times New Roman" pitchFamily="18" charset="0"/>
              </a:rPr>
              <a:t>se u bliskoj budućnosti masovna proizvodnja nove generacije optičkih uređaja</a:t>
            </a:r>
            <a:r>
              <a:rPr lang="vi-VN"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a:t>
            </a:r>
            <a:r>
              <a:rPr lang="vi-VN" sz="1800" b="1" dirty="0" smtClean="0">
                <a:latin typeface="Times New Roman" pitchFamily="18" charset="0"/>
                <a:cs typeface="Times New Roman" pitchFamily="18" charset="0"/>
              </a:rPr>
              <a:t>HDDVD</a:t>
            </a:r>
            <a:r>
              <a:rPr lang="vi-VN" sz="1800" dirty="0">
                <a:latin typeface="Times New Roman" pitchFamily="18" charset="0"/>
                <a:cs typeface="Times New Roman" pitchFamily="18" charset="0"/>
              </a:rPr>
              <a:t> i </a:t>
            </a:r>
            <a:r>
              <a:rPr lang="vi-VN" sz="1800" b="1" dirty="0">
                <a:latin typeface="Times New Roman" pitchFamily="18" charset="0"/>
                <a:cs typeface="Times New Roman" pitchFamily="18" charset="0"/>
              </a:rPr>
              <a:t>Blu-Ray</a:t>
            </a:r>
            <a:r>
              <a:rPr lang="vi-VN" sz="1800" dirty="0">
                <a:latin typeface="Times New Roman" pitchFamily="18" charset="0"/>
                <a:cs typeface="Times New Roman" pitchFamily="18" charset="0"/>
              </a:rPr>
              <a:t> uređaji, koji će koristiti odgovarajuće diskove kapaciteta preko 30GB</a:t>
            </a:r>
            <a:r>
              <a:rPr lang="vi-VN"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p:txBody>
      </p:sp>
      <p:pic>
        <p:nvPicPr>
          <p:cNvPr id="5122" name="Picture 2" descr="C:\Users\Nenad\Desktop\cdrom_cd5225_b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3408"/>
            <a:ext cx="3934884" cy="2951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3408"/>
            <a:ext cx="39624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74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Fleš (USB) Disk</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1800" dirty="0" smtClean="0">
                <a:latin typeface="Times New Roman" pitchFamily="18" charset="0"/>
                <a:cs typeface="Times New Roman" pitchFamily="18" charset="0"/>
              </a:rPr>
              <a:t>Fleš disk se sastoji od memorijskih modula (flash memorija) čiji se sadržaj ne briše kada ostanu bez napajanja strujom.</a:t>
            </a:r>
          </a:p>
          <a:p>
            <a:pPr algn="just"/>
            <a:endParaRPr lang="sr-Latn-RS" sz="1800" dirty="0" smtClean="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Naziv disk zadržan je jer je imitirana struktura podataka na disku, tako da se sa stanovišta računara podatcima pristupa na isti način kao kad bi bili na disku.</a:t>
            </a:r>
          </a:p>
        </p:txBody>
      </p:sp>
      <p:pic>
        <p:nvPicPr>
          <p:cNvPr id="6146" name="Picture 2" descr="C:\Users\Nenad\Desktop\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468" y="3276600"/>
            <a:ext cx="39624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Nenad\Desktop\Kingston-USB-flash-memorija-DataTraveler-G3-16-Gb_slika_O_616260.jpg"/>
          <p:cNvPicPr>
            <a:picLocks noChangeAspect="1" noChangeArrowheads="1"/>
          </p:cNvPicPr>
          <p:nvPr/>
        </p:nvPicPr>
        <p:blipFill rotWithShape="1">
          <a:blip r:embed="rId3">
            <a:extLst>
              <a:ext uri="{28A0092B-C50C-407E-A947-70E740481C1C}">
                <a14:useLocalDpi xmlns:a14="http://schemas.microsoft.com/office/drawing/2010/main" val="0"/>
              </a:ext>
            </a:extLst>
          </a:blip>
          <a:srcRect t="27372" b="27155"/>
          <a:stretch/>
        </p:blipFill>
        <p:spPr bwMode="auto">
          <a:xfrm>
            <a:off x="457200" y="3863741"/>
            <a:ext cx="4032250" cy="18336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176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Dodatne kartice</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1800" b="1" dirty="0">
                <a:latin typeface="Times New Roman" pitchFamily="18" charset="0"/>
                <a:cs typeface="Times New Roman" pitchFamily="18" charset="0"/>
              </a:rPr>
              <a:t>Zvučna kartica </a:t>
            </a:r>
            <a:r>
              <a:rPr lang="sr-Latn-RS" sz="1800" dirty="0">
                <a:latin typeface="Times New Roman" pitchFamily="18" charset="0"/>
                <a:cs typeface="Times New Roman" pitchFamily="18" charset="0"/>
              </a:rPr>
              <a:t>ima zadatak da zvuk, uskladišten u računaru u digitalnom obliku pretvori u analogni oblik tako da može da se reprodukuje u zvučnicima. Ona omogućava i reprodukciju audio CD diskova sa računara. Ona je danas uglavnom integrisana u matičnu ploču, ali postoje i kvalitetnije zvučne kartice koje se umeću u PCI slot na matičnoj </a:t>
            </a:r>
            <a:r>
              <a:rPr lang="sr-Latn-RS" sz="1800" dirty="0" smtClean="0">
                <a:latin typeface="Times New Roman" pitchFamily="18" charset="0"/>
                <a:cs typeface="Times New Roman" pitchFamily="18" charset="0"/>
              </a:rPr>
              <a:t>ploči.</a:t>
            </a: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p:txBody>
      </p:sp>
      <p:pic>
        <p:nvPicPr>
          <p:cNvPr id="7170" name="Picture 2" descr="C:\Users\Nenad\Desktop\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13" y="3276600"/>
            <a:ext cx="3725974" cy="284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4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sr-Latn-RS" sz="4000" b="1" dirty="0">
                <a:latin typeface="Times New Roman" pitchFamily="18" charset="0"/>
                <a:cs typeface="Times New Roman" pitchFamily="18" charset="0"/>
              </a:rPr>
              <a:t>Centralna </a:t>
            </a:r>
            <a:r>
              <a:rPr lang="sr-Latn-RS" sz="4000" b="1" dirty="0" smtClean="0">
                <a:latin typeface="Times New Roman" pitchFamily="18" charset="0"/>
                <a:cs typeface="Times New Roman" pitchFamily="18" charset="0"/>
              </a:rPr>
              <a:t>jedinica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sr-Latn-RS" sz="2000" dirty="0" smtClean="0">
                <a:latin typeface="Times New Roman" pitchFamily="18" charset="0"/>
                <a:ea typeface="Tahoma" pitchFamily="34" charset="0"/>
                <a:cs typeface="Times New Roman" pitchFamily="18" charset="0"/>
              </a:rPr>
              <a:t>Centralna </a:t>
            </a:r>
            <a:r>
              <a:rPr lang="sr-Latn-RS" sz="2000" dirty="0">
                <a:latin typeface="Times New Roman" pitchFamily="18" charset="0"/>
                <a:ea typeface="Tahoma" pitchFamily="34" charset="0"/>
                <a:cs typeface="Times New Roman" pitchFamily="18" charset="0"/>
              </a:rPr>
              <a:t>jedinica PC računara sastoji se od sledećih komponenti:</a:t>
            </a:r>
            <a:r>
              <a:rPr lang="sr-Latn-RS" sz="2800" dirty="0">
                <a:latin typeface="Times New Roman" pitchFamily="18" charset="0"/>
                <a:ea typeface="Tahoma" pitchFamily="34" charset="0"/>
                <a:cs typeface="Times New Roman" pitchFamily="18" charset="0"/>
              </a:rPr>
              <a:t/>
            </a:r>
            <a:br>
              <a:rPr lang="sr-Latn-RS" sz="2800" dirty="0">
                <a:latin typeface="Times New Roman" pitchFamily="18" charset="0"/>
                <a:ea typeface="Tahoma" pitchFamily="34" charset="0"/>
                <a:cs typeface="Times New Roman" pitchFamily="18" charset="0"/>
              </a:rPr>
            </a:br>
            <a:endParaRPr lang="sr-Latn-RS" sz="2800" dirty="0">
              <a:latin typeface="Times New Roman" pitchFamily="18" charset="0"/>
              <a:ea typeface="Tahoma" pitchFamily="34" charset="0"/>
              <a:cs typeface="Times New Roman" pitchFamily="18" charset="0"/>
            </a:endParaRPr>
          </a:p>
          <a:p>
            <a:pPr lvl="1"/>
            <a:r>
              <a:rPr lang="sr-Latn-RS" sz="1800" dirty="0">
                <a:latin typeface="Times New Roman" pitchFamily="18" charset="0"/>
                <a:cs typeface="Times New Roman" pitchFamily="18" charset="0"/>
              </a:rPr>
              <a:t>Kućište sa izvorom za napajanje strujom,</a:t>
            </a:r>
          </a:p>
          <a:p>
            <a:pPr lvl="1"/>
            <a:r>
              <a:rPr lang="sr-Latn-RS" sz="1800" dirty="0">
                <a:latin typeface="Times New Roman" pitchFamily="18" charset="0"/>
                <a:cs typeface="Times New Roman" pitchFamily="18" charset="0"/>
              </a:rPr>
              <a:t>Osnovna (matična) ploča,</a:t>
            </a:r>
          </a:p>
          <a:p>
            <a:pPr lvl="1"/>
            <a:r>
              <a:rPr lang="sr-Latn-RS" sz="1800" dirty="0">
                <a:latin typeface="Times New Roman" pitchFamily="18" charset="0"/>
                <a:cs typeface="Times New Roman" pitchFamily="18" charset="0"/>
              </a:rPr>
              <a:t>Procesor,</a:t>
            </a:r>
          </a:p>
          <a:p>
            <a:pPr lvl="1"/>
            <a:r>
              <a:rPr lang="sr-Latn-RS" sz="1800" dirty="0">
                <a:latin typeface="Times New Roman" pitchFamily="18" charset="0"/>
                <a:cs typeface="Times New Roman" pitchFamily="18" charset="0"/>
              </a:rPr>
              <a:t>Memorija,</a:t>
            </a:r>
          </a:p>
          <a:p>
            <a:pPr lvl="1"/>
            <a:r>
              <a:rPr lang="sr-Latn-RS" sz="1800" dirty="0">
                <a:latin typeface="Times New Roman" pitchFamily="18" charset="0"/>
                <a:cs typeface="Times New Roman" pitchFamily="18" charset="0"/>
              </a:rPr>
              <a:t>Grafička kartica,</a:t>
            </a:r>
          </a:p>
          <a:p>
            <a:pPr lvl="1"/>
            <a:r>
              <a:rPr lang="sr-Latn-RS" sz="1800" dirty="0">
                <a:latin typeface="Times New Roman" pitchFamily="18" charset="0"/>
                <a:cs typeface="Times New Roman" pitchFamily="18" charset="0"/>
              </a:rPr>
              <a:t>Hard disk,</a:t>
            </a:r>
          </a:p>
          <a:p>
            <a:pPr lvl="1"/>
            <a:r>
              <a:rPr lang="sr-Latn-RS" sz="1800" dirty="0">
                <a:latin typeface="Times New Roman" pitchFamily="18" charset="0"/>
                <a:cs typeface="Times New Roman" pitchFamily="18" charset="0"/>
              </a:rPr>
              <a:t>Jedinica disketa,</a:t>
            </a:r>
          </a:p>
          <a:p>
            <a:pPr lvl="1"/>
            <a:r>
              <a:rPr lang="sr-Latn-RS" sz="1800" dirty="0">
                <a:latin typeface="Times New Roman" pitchFamily="18" charset="0"/>
                <a:cs typeface="Times New Roman" pitchFamily="18" charset="0"/>
              </a:rPr>
              <a:t>Optički uredjaji </a:t>
            </a:r>
          </a:p>
          <a:p>
            <a:pPr lvl="1"/>
            <a:r>
              <a:rPr lang="sr-Latn-RS" sz="1800" dirty="0" smtClean="0">
                <a:latin typeface="Times New Roman" pitchFamily="18" charset="0"/>
                <a:cs typeface="Times New Roman" pitchFamily="18" charset="0"/>
              </a:rPr>
              <a:t>Razne </a:t>
            </a:r>
            <a:r>
              <a:rPr lang="sr-Latn-RS" sz="1800" dirty="0">
                <a:latin typeface="Times New Roman" pitchFamily="18" charset="0"/>
                <a:cs typeface="Times New Roman" pitchFamily="18" charset="0"/>
              </a:rPr>
              <a:t>dodatne kartice</a:t>
            </a:r>
          </a:p>
          <a:p>
            <a:endParaRPr lang="sr-Latn-RS" dirty="0"/>
          </a:p>
        </p:txBody>
      </p:sp>
    </p:spTree>
    <p:extLst>
      <p:ext uri="{BB962C8B-B14F-4D97-AF65-F5344CB8AC3E}">
        <p14:creationId xmlns:p14="http://schemas.microsoft.com/office/powerpoint/2010/main" val="3016433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037"/>
            <a:ext cx="8229600" cy="6456363"/>
          </a:xfrm>
        </p:spPr>
        <p:txBody>
          <a:bodyPr>
            <a:normAutofit/>
          </a:bodyPr>
          <a:lstStyle/>
          <a:p>
            <a:pPr algn="just"/>
            <a:r>
              <a:rPr lang="sr-Latn-RS" sz="1800" b="1" dirty="0">
                <a:latin typeface="Times New Roman" pitchFamily="18" charset="0"/>
                <a:cs typeface="Times New Roman" pitchFamily="18" charset="0"/>
              </a:rPr>
              <a:t>Mrežna kartica </a:t>
            </a:r>
            <a:r>
              <a:rPr lang="sr-Latn-RS" sz="1800" dirty="0">
                <a:latin typeface="Times New Roman" pitchFamily="18" charset="0"/>
                <a:cs typeface="Times New Roman" pitchFamily="18" charset="0"/>
              </a:rPr>
              <a:t>(mrežni adapter) omogućava povezivanje računara na lokalnu računarsku mrežu. U zavisnosti od topologije, ova kartica ima BNC priključak, UTP priključak ili oba </a:t>
            </a:r>
            <a:r>
              <a:rPr lang="sr-Latn-RS" sz="1800" dirty="0" smtClean="0">
                <a:latin typeface="Times New Roman" pitchFamily="18" charset="0"/>
                <a:cs typeface="Times New Roman" pitchFamily="18" charset="0"/>
              </a:rPr>
              <a:t>priključka. Danas se koriste i Wireless mrežne kartice koje umesto porta imaju antenu, pomoću koje primaju singnal sa rutera.</a:t>
            </a: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r>
              <a:rPr lang="sr-Latn-RS" sz="1800" dirty="0" smtClean="0">
                <a:latin typeface="Times New Roman" pitchFamily="18" charset="0"/>
                <a:cs typeface="Times New Roman" pitchFamily="18" charset="0"/>
              </a:rPr>
              <a:t>Pored ovih, postoje još i </a:t>
            </a:r>
            <a:r>
              <a:rPr lang="sr-Latn-RS" sz="1800" b="1" dirty="0" smtClean="0">
                <a:latin typeface="Times New Roman" pitchFamily="18" charset="0"/>
                <a:cs typeface="Times New Roman" pitchFamily="18" charset="0"/>
              </a:rPr>
              <a:t>TV/M kartice</a:t>
            </a:r>
            <a:r>
              <a:rPr lang="sr-Latn-RS" sz="1800" dirty="0" smtClean="0">
                <a:latin typeface="Times New Roman" pitchFamily="18" charset="0"/>
                <a:cs typeface="Times New Roman" pitchFamily="18" charset="0"/>
              </a:rPr>
              <a:t>, </a:t>
            </a:r>
            <a:r>
              <a:rPr lang="sr-Latn-RS" sz="1800" b="1" dirty="0" smtClean="0">
                <a:latin typeface="Times New Roman" pitchFamily="18" charset="0"/>
                <a:cs typeface="Times New Roman" pitchFamily="18" charset="0"/>
              </a:rPr>
              <a:t>fax modem kartice </a:t>
            </a:r>
            <a:r>
              <a:rPr lang="sr-Latn-RS" sz="1800" dirty="0" smtClean="0">
                <a:latin typeface="Times New Roman" pitchFamily="18" charset="0"/>
                <a:cs typeface="Times New Roman" pitchFamily="18" charset="0"/>
              </a:rPr>
              <a:t>i razne druge.</a:t>
            </a:r>
          </a:p>
        </p:txBody>
      </p:sp>
      <p:pic>
        <p:nvPicPr>
          <p:cNvPr id="8194" name="Picture 2" descr="C:\Users\Nenad\Desktop\Linksys_Eg1032_10_100_1000_LAN_Card_Network_32_Bit_PCI_Rtl_Mgc_P_N_Li15eg1032_Price_22_50usd_.jpg"/>
          <p:cNvPicPr>
            <a:picLocks noChangeAspect="1" noChangeArrowheads="1"/>
          </p:cNvPicPr>
          <p:nvPr/>
        </p:nvPicPr>
        <p:blipFill rotWithShape="1">
          <a:blip r:embed="rId2">
            <a:extLst>
              <a:ext uri="{28A0092B-C50C-407E-A947-70E740481C1C}">
                <a14:useLocalDpi xmlns:a14="http://schemas.microsoft.com/office/drawing/2010/main" val="0"/>
              </a:ext>
            </a:extLst>
          </a:blip>
          <a:srcRect t="8564" b="7404"/>
          <a:stretch/>
        </p:blipFill>
        <p:spPr bwMode="auto">
          <a:xfrm>
            <a:off x="914401" y="1626669"/>
            <a:ext cx="3222510" cy="2030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C:\Users\Nenad\Desktop\7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8334"/>
            <a:ext cx="3111500" cy="2209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Nenad\Desktop\MI120-56K-PCI.jpg"/>
          <p:cNvPicPr>
            <a:picLocks noChangeAspect="1" noChangeArrowheads="1"/>
          </p:cNvPicPr>
          <p:nvPr/>
        </p:nvPicPr>
        <p:blipFill rotWithShape="1">
          <a:blip r:embed="rId4">
            <a:extLst>
              <a:ext uri="{28A0092B-C50C-407E-A947-70E740481C1C}">
                <a14:useLocalDpi xmlns:a14="http://schemas.microsoft.com/office/drawing/2010/main" val="0"/>
              </a:ext>
            </a:extLst>
          </a:blip>
          <a:srcRect t="21715" b="16643"/>
          <a:stretch/>
        </p:blipFill>
        <p:spPr bwMode="auto">
          <a:xfrm>
            <a:off x="5105400" y="4199020"/>
            <a:ext cx="2857500" cy="1761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C:\Users\Nenad\Desktop\tv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870" y="4038600"/>
            <a:ext cx="3262312" cy="239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01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Monitori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pPr algn="just"/>
            <a:r>
              <a:rPr lang="vi-VN" sz="1900" dirty="0">
                <a:latin typeface="+mn-lt"/>
              </a:rPr>
              <a:t>Monitor je izlazni uređaj koji prikazuje računarske signale kao sliku koju korisnik vidi. </a:t>
            </a:r>
            <a:r>
              <a:rPr lang="vi-VN" sz="1900" dirty="0" smtClean="0">
                <a:latin typeface="+mn-lt"/>
              </a:rPr>
              <a:t>Korisnik </a:t>
            </a:r>
            <a:r>
              <a:rPr lang="vi-VN" sz="1900" dirty="0">
                <a:latin typeface="+mn-lt"/>
              </a:rPr>
              <a:t>preko njega komunicira sa računarom jer monitor daje na uvid korisniku šta računar radi. Kada korisnik unosi podatke, oni se prikazuju na ekranu, a takođe i rezultati rada računara, kao i eventualne programske poruke</a:t>
            </a:r>
            <a:r>
              <a:rPr lang="vi-VN" sz="1900" dirty="0" smtClean="0">
                <a:latin typeface="+mn-lt"/>
              </a:rPr>
              <a:t>.</a:t>
            </a:r>
            <a:endParaRPr lang="sr-Latn-RS" sz="1900" dirty="0" smtClean="0">
              <a:latin typeface="+mn-lt"/>
            </a:endParaRPr>
          </a:p>
          <a:p>
            <a:pPr algn="just"/>
            <a:r>
              <a:rPr lang="vi-VN" sz="1800" dirty="0" smtClean="0">
                <a:latin typeface="+mn-lt"/>
              </a:rPr>
              <a:t>Na </a:t>
            </a:r>
            <a:r>
              <a:rPr lang="vi-VN" sz="1800" dirty="0">
                <a:latin typeface="+mn-lt"/>
              </a:rPr>
              <a:t>osnovu tehnoligije kojom su napravljeni monitori mogu biti:</a:t>
            </a:r>
          </a:p>
          <a:p>
            <a:pPr lvl="1" algn="just"/>
            <a:r>
              <a:rPr lang="vi-VN" dirty="0">
                <a:latin typeface="Times New Roman" pitchFamily="18" charset="0"/>
                <a:cs typeface="Times New Roman" pitchFamily="18" charset="0"/>
              </a:rPr>
              <a:t>Katodni monitori (CRT),</a:t>
            </a:r>
          </a:p>
          <a:p>
            <a:pPr lvl="1" algn="just"/>
            <a:r>
              <a:rPr lang="vi-VN" dirty="0">
                <a:latin typeface="Times New Roman" pitchFamily="18" charset="0"/>
                <a:cs typeface="Times New Roman" pitchFamily="18" charset="0"/>
              </a:rPr>
              <a:t>Monitori sa tečnim kristalom (LCD),</a:t>
            </a:r>
          </a:p>
          <a:p>
            <a:pPr lvl="1" algn="just"/>
            <a:r>
              <a:rPr lang="vi-VN" dirty="0">
                <a:latin typeface="Times New Roman" pitchFamily="18" charset="0"/>
                <a:cs typeface="Times New Roman" pitchFamily="18" charset="0"/>
              </a:rPr>
              <a:t>Gas-plazma monitori i</a:t>
            </a:r>
          </a:p>
          <a:p>
            <a:pPr lvl="1" algn="just"/>
            <a:r>
              <a:rPr lang="vi-VN" dirty="0">
                <a:latin typeface="Times New Roman" pitchFamily="18" charset="0"/>
                <a:cs typeface="Times New Roman" pitchFamily="18" charset="0"/>
              </a:rPr>
              <a:t>LED monitori</a:t>
            </a:r>
            <a:r>
              <a:rPr lang="vi-VN" dirty="0" smtClean="0">
                <a:latin typeface="Times New Roman" pitchFamily="18" charset="0"/>
                <a:cs typeface="Times New Roman" pitchFamily="18" charset="0"/>
              </a:rPr>
              <a:t>.</a:t>
            </a:r>
            <a:endParaRPr lang="sr-Latn-RS" dirty="0" smtClean="0">
              <a:latin typeface="Times New Roman" pitchFamily="18" charset="0"/>
              <a:cs typeface="Times New Roman" pitchFamily="18" charset="0"/>
            </a:endParaRPr>
          </a:p>
          <a:p>
            <a:pPr algn="just"/>
            <a:r>
              <a:rPr lang="sr-Latn-RS" sz="1800" dirty="0">
                <a:latin typeface="Times New Roman" pitchFamily="18" charset="0"/>
                <a:cs typeface="Times New Roman" pitchFamily="18" charset="0"/>
              </a:rPr>
              <a:t>Monitori mogu da se klasifikuju i </a:t>
            </a:r>
            <a:r>
              <a:rPr lang="sr-Latn-RS" sz="1800" b="1" dirty="0">
                <a:latin typeface="Times New Roman" pitchFamily="18" charset="0"/>
                <a:cs typeface="Times New Roman" pitchFamily="18" charset="0"/>
              </a:rPr>
              <a:t>prema njihovoj veličini</a:t>
            </a:r>
            <a:r>
              <a:rPr lang="sr-Latn-RS" sz="1800" dirty="0">
                <a:latin typeface="Times New Roman" pitchFamily="18" charset="0"/>
                <a:cs typeface="Times New Roman" pitchFamily="18" charset="0"/>
              </a:rPr>
              <a:t> koja se, kao i kod TV-a, </a:t>
            </a:r>
            <a:r>
              <a:rPr lang="sr-Latn-RS" sz="1800" dirty="0" smtClean="0">
                <a:latin typeface="Times New Roman" pitchFamily="18" charset="0"/>
                <a:cs typeface="Times New Roman" pitchFamily="18" charset="0"/>
              </a:rPr>
              <a:t>meri </a:t>
            </a:r>
            <a:r>
              <a:rPr lang="sr-Latn-RS" sz="1800" b="1" dirty="0" smtClean="0">
                <a:latin typeface="Times New Roman" pitchFamily="18" charset="0"/>
                <a:cs typeface="Times New Roman" pitchFamily="18" charset="0"/>
              </a:rPr>
              <a:t>veličinom </a:t>
            </a:r>
            <a:r>
              <a:rPr lang="sr-Latn-RS" sz="1800" b="1" dirty="0">
                <a:latin typeface="Times New Roman" pitchFamily="18" charset="0"/>
                <a:cs typeface="Times New Roman" pitchFamily="18" charset="0"/>
              </a:rPr>
              <a:t>dijagonale </a:t>
            </a:r>
            <a:r>
              <a:rPr lang="sr-Latn-RS" sz="1800" b="1" dirty="0" smtClean="0">
                <a:latin typeface="Times New Roman" pitchFamily="18" charset="0"/>
                <a:cs typeface="Times New Roman" pitchFamily="18" charset="0"/>
              </a:rPr>
              <a:t>ekrana</a:t>
            </a:r>
            <a:r>
              <a:rPr lang="sr-Latn-RS" sz="1800" dirty="0" smtClean="0">
                <a:latin typeface="Times New Roman" pitchFamily="18" charset="0"/>
                <a:cs typeface="Times New Roman" pitchFamily="18" charset="0"/>
              </a:rPr>
              <a:t>. Ova </a:t>
            </a:r>
            <a:r>
              <a:rPr lang="sr-Latn-RS" sz="1800" dirty="0">
                <a:latin typeface="Times New Roman" pitchFamily="18" charset="0"/>
                <a:cs typeface="Times New Roman" pitchFamily="18" charset="0"/>
              </a:rPr>
              <a:t>veličina se meri u inčima. Kod monitora sa odnosom dijagonala </a:t>
            </a:r>
            <a:r>
              <a:rPr lang="sr-Latn-RS" sz="1800" b="1" dirty="0">
                <a:latin typeface="Times New Roman" pitchFamily="18" charset="0"/>
                <a:cs typeface="Times New Roman" pitchFamily="18" charset="0"/>
              </a:rPr>
              <a:t>4:3</a:t>
            </a:r>
            <a:r>
              <a:rPr lang="sr-Latn-RS" sz="1800" dirty="0">
                <a:latin typeface="Times New Roman" pitchFamily="18" charset="0"/>
                <a:cs typeface="Times New Roman" pitchFamily="18" charset="0"/>
              </a:rPr>
              <a:t> postoje veličine ekrana od </a:t>
            </a:r>
            <a:r>
              <a:rPr lang="sr-Latn-RS" sz="1800" dirty="0" smtClean="0">
                <a:latin typeface="Times New Roman" pitchFamily="18" charset="0"/>
                <a:cs typeface="Times New Roman" pitchFamily="18" charset="0"/>
              </a:rPr>
              <a:t> 15</a:t>
            </a:r>
            <a:r>
              <a:rPr lang="sr-Latn-RS" sz="1800" dirty="0">
                <a:latin typeface="Times New Roman" pitchFamily="18" charset="0"/>
                <a:cs typeface="Times New Roman" pitchFamily="18" charset="0"/>
              </a:rPr>
              <a:t>", 17", 19", 22" i veće. Kod monitora sa odnosom dijagonala </a:t>
            </a:r>
            <a:r>
              <a:rPr lang="sr-Latn-RS" sz="1800" b="1" dirty="0">
                <a:latin typeface="Times New Roman" pitchFamily="18" charset="0"/>
                <a:cs typeface="Times New Roman" pitchFamily="18" charset="0"/>
              </a:rPr>
              <a:t>16:9</a:t>
            </a:r>
            <a:r>
              <a:rPr lang="sr-Latn-RS" sz="1800" dirty="0">
                <a:latin typeface="Times New Roman" pitchFamily="18" charset="0"/>
                <a:cs typeface="Times New Roman" pitchFamily="18" charset="0"/>
              </a:rPr>
              <a:t> ili </a:t>
            </a:r>
            <a:r>
              <a:rPr lang="sr-Latn-RS" sz="1800" b="1" dirty="0">
                <a:latin typeface="Times New Roman" pitchFamily="18" charset="0"/>
                <a:cs typeface="Times New Roman" pitchFamily="18" charset="0"/>
              </a:rPr>
              <a:t>16:10</a:t>
            </a:r>
            <a:r>
              <a:rPr lang="sr-Latn-RS" sz="1800" dirty="0">
                <a:latin typeface="Times New Roman" pitchFamily="18" charset="0"/>
                <a:cs typeface="Times New Roman" pitchFamily="18" charset="0"/>
              </a:rPr>
              <a:t> postoje i monitori sa veličinama ekrana od 18,5", 21,5" i druge.</a:t>
            </a:r>
          </a:p>
          <a:p>
            <a:pPr lvl="1" algn="just"/>
            <a:endParaRPr lang="sr-Latn-RS" sz="10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78695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CRT Monitori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1800" dirty="0">
                <a:latin typeface="+mn-lt"/>
              </a:rPr>
              <a:t>Katodni monitor ili CRT (</a:t>
            </a:r>
            <a:r>
              <a:rPr lang="vi-VN" sz="1800" i="1" dirty="0">
                <a:latin typeface="+mn-lt"/>
              </a:rPr>
              <a:t>Cathode Ray Tube</a:t>
            </a:r>
            <a:r>
              <a:rPr lang="vi-VN" sz="1800" dirty="0">
                <a:latin typeface="+mn-lt"/>
              </a:rPr>
              <a:t>) monitor je grafički izlazni uređaj temeljen na katodnoj cevi i TV </a:t>
            </a:r>
            <a:r>
              <a:rPr lang="vi-VN" sz="1800" dirty="0" smtClean="0">
                <a:latin typeface="+mn-lt"/>
              </a:rPr>
              <a:t>tehnologiji.</a:t>
            </a:r>
            <a:r>
              <a:rPr lang="sr-Latn-RS" sz="1800" dirty="0" smtClean="0">
                <a:latin typeface="+mn-lt"/>
              </a:rPr>
              <a:t> </a:t>
            </a:r>
          </a:p>
          <a:p>
            <a:pPr algn="just"/>
            <a:endParaRPr lang="sr-Latn-RS" sz="1800" dirty="0">
              <a:latin typeface="+mn-lt"/>
            </a:endParaRPr>
          </a:p>
          <a:p>
            <a:pPr algn="just"/>
            <a:r>
              <a:rPr lang="vi-VN" sz="1800" dirty="0" smtClean="0">
                <a:latin typeface="+mn-lt"/>
              </a:rPr>
              <a:t>Karakteriše </a:t>
            </a:r>
            <a:r>
              <a:rPr lang="vi-VN" sz="1800" dirty="0">
                <a:latin typeface="+mn-lt"/>
              </a:rPr>
              <a:t>ih velika težina, veliko zauzimanje prostora kao i visoka potrošnja </a:t>
            </a:r>
            <a:r>
              <a:rPr lang="vi-VN" sz="1800" dirty="0" smtClean="0">
                <a:latin typeface="+mn-lt"/>
              </a:rPr>
              <a:t>el</a:t>
            </a:r>
            <a:r>
              <a:rPr lang="sr-Latn-RS" sz="1800" dirty="0" smtClean="0">
                <a:latin typeface="+mn-lt"/>
              </a:rPr>
              <a:t>ektrične </a:t>
            </a:r>
            <a:r>
              <a:rPr lang="vi-VN" sz="1800" dirty="0" smtClean="0">
                <a:latin typeface="+mn-lt"/>
              </a:rPr>
              <a:t>energije</a:t>
            </a:r>
            <a:r>
              <a:rPr lang="vi-VN" sz="1800" dirty="0">
                <a:latin typeface="+mn-lt"/>
              </a:rPr>
              <a:t>, ali zato imaju veoma dobar kvalitet i oštrinu slike. Danas, katodni monitori gube primat koji preuzimaju LCD i </a:t>
            </a:r>
            <a:r>
              <a:rPr lang="sr-Latn-RS" sz="1800" dirty="0" smtClean="0">
                <a:latin typeface="+mn-lt"/>
              </a:rPr>
              <a:t>LED</a:t>
            </a:r>
            <a:r>
              <a:rPr lang="vi-VN" sz="1800" dirty="0" smtClean="0">
                <a:latin typeface="+mn-lt"/>
              </a:rPr>
              <a:t> </a:t>
            </a:r>
            <a:r>
              <a:rPr lang="sr-Latn-RS" sz="1800" dirty="0" smtClean="0">
                <a:latin typeface="+mn-lt"/>
              </a:rPr>
              <a:t>monitori</a:t>
            </a:r>
            <a:r>
              <a:rPr lang="vi-VN" sz="1800" dirty="0" smtClean="0">
                <a:latin typeface="+mn-lt"/>
              </a:rPr>
              <a:t>.</a:t>
            </a:r>
            <a:endParaRPr lang="sr-Latn-RS" sz="1800" dirty="0" smtClean="0">
              <a:latin typeface="+mn-lt"/>
              <a:cs typeface="Times New Roman" pitchFamily="18" charset="0"/>
            </a:endParaRPr>
          </a:p>
        </p:txBody>
      </p:sp>
      <p:pic>
        <p:nvPicPr>
          <p:cNvPr id="1027" name="Picture 3" descr="C:\Users\Nenad\Desktop\samsung_793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657" y="3657600"/>
            <a:ext cx="3214687" cy="2764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26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LCD Monitori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105400"/>
          </a:xfrm>
        </p:spPr>
        <p:txBody>
          <a:bodyPr>
            <a:normAutofit/>
          </a:bodyPr>
          <a:lstStyle/>
          <a:p>
            <a:pPr algn="just"/>
            <a:r>
              <a:rPr lang="vi-VN" sz="1900" dirty="0">
                <a:latin typeface="Times New Roman" pitchFamily="18" charset="0"/>
                <a:cs typeface="Times New Roman" pitchFamily="18" charset="0"/>
              </a:rPr>
              <a:t>LCD monitor (</a:t>
            </a:r>
            <a:r>
              <a:rPr lang="vi-VN" sz="1900" b="1" dirty="0">
                <a:latin typeface="Times New Roman" pitchFamily="18" charset="0"/>
                <a:cs typeface="Times New Roman" pitchFamily="18" charset="0"/>
              </a:rPr>
              <a:t>L</a:t>
            </a:r>
            <a:r>
              <a:rPr lang="vi-VN" sz="1900" dirty="0">
                <a:latin typeface="Times New Roman" pitchFamily="18" charset="0"/>
                <a:cs typeface="Times New Roman" pitchFamily="18" charset="0"/>
              </a:rPr>
              <a:t>iquid </a:t>
            </a:r>
            <a:r>
              <a:rPr lang="vi-VN" sz="1900" b="1" dirty="0">
                <a:latin typeface="Times New Roman" pitchFamily="18" charset="0"/>
                <a:cs typeface="Times New Roman" pitchFamily="18" charset="0"/>
              </a:rPr>
              <a:t>C</a:t>
            </a:r>
            <a:r>
              <a:rPr lang="vi-VN" sz="1900" dirty="0">
                <a:latin typeface="Times New Roman" pitchFamily="18" charset="0"/>
                <a:cs typeface="Times New Roman" pitchFamily="18" charset="0"/>
              </a:rPr>
              <a:t>rystal </a:t>
            </a:r>
            <a:r>
              <a:rPr lang="vi-VN" sz="1900" b="1" dirty="0">
                <a:latin typeface="Times New Roman" pitchFamily="18" charset="0"/>
                <a:cs typeface="Times New Roman" pitchFamily="18" charset="0"/>
              </a:rPr>
              <a:t>D</a:t>
            </a:r>
            <a:r>
              <a:rPr lang="vi-VN" sz="1900" dirty="0">
                <a:latin typeface="Times New Roman" pitchFamily="18" charset="0"/>
                <a:cs typeface="Times New Roman" pitchFamily="18" charset="0"/>
              </a:rPr>
              <a:t>isplay) je ravni, tanki monitor čiji je ekran sastavljen od određenog broja piksela koji su poredjani ispred nekog svetlosnog izvora.</a:t>
            </a:r>
          </a:p>
          <a:p>
            <a:pPr algn="just"/>
            <a:r>
              <a:rPr lang="vi-VN" sz="1900" dirty="0">
                <a:latin typeface="Times New Roman" pitchFamily="18" charset="0"/>
                <a:cs typeface="Times New Roman" pitchFamily="18" charset="0"/>
              </a:rPr>
              <a:t>LCD monitori rade na principu promene polarizacije svetlosti pomoću tečnih kristala koji su pod određenim naponom. Troše veoma malo električne energije i </a:t>
            </a:r>
            <a:r>
              <a:rPr lang="vi-VN" sz="1900" dirty="0" smtClean="0">
                <a:latin typeface="Times New Roman" pitchFamily="18" charset="0"/>
                <a:cs typeface="Times New Roman" pitchFamily="18" charset="0"/>
              </a:rPr>
              <a:t>zauzimaju </a:t>
            </a:r>
            <a:r>
              <a:rPr lang="vi-VN" sz="1900" dirty="0">
                <a:latin typeface="Times New Roman" pitchFamily="18" charset="0"/>
                <a:cs typeface="Times New Roman" pitchFamily="18" charset="0"/>
              </a:rPr>
              <a:t>malo prostora, što je idealno za prenosive uređaje sa ekranima</a:t>
            </a:r>
            <a:r>
              <a:rPr lang="vi-VN" sz="1900" dirty="0" smtClean="0">
                <a:latin typeface="Times New Roman" pitchFamily="18" charset="0"/>
                <a:cs typeface="Times New Roman" pitchFamily="18" charset="0"/>
              </a:rPr>
              <a:t>.</a:t>
            </a:r>
            <a:endParaRPr lang="sr-Latn-RS" sz="1900" dirty="0" smtClean="0">
              <a:latin typeface="Times New Roman" pitchFamily="18" charset="0"/>
              <a:cs typeface="Times New Roman" pitchFamily="18" charset="0"/>
            </a:endParaRPr>
          </a:p>
          <a:p>
            <a:pPr algn="just"/>
            <a:r>
              <a:rPr lang="sr-Latn-RS" sz="1900" dirty="0">
                <a:latin typeface="Times New Roman" pitchFamily="18" charset="0"/>
                <a:cs typeface="Times New Roman" pitchFamily="18" charset="0"/>
              </a:rPr>
              <a:t>Osnovne karakteristike LCD monitora su:</a:t>
            </a:r>
          </a:p>
          <a:p>
            <a:pPr lvl="1" algn="just"/>
            <a:r>
              <a:rPr lang="sr-Latn-RS" sz="1700" b="1" dirty="0">
                <a:latin typeface="Times New Roman" pitchFamily="18" charset="0"/>
                <a:cs typeface="Times New Roman" pitchFamily="18" charset="0"/>
              </a:rPr>
              <a:t>Širina i visina </a:t>
            </a:r>
            <a:r>
              <a:rPr lang="sr-Latn-RS" sz="1700" b="1" dirty="0" smtClean="0">
                <a:latin typeface="Times New Roman" pitchFamily="18" charset="0"/>
                <a:cs typeface="Times New Roman" pitchFamily="18" charset="0"/>
              </a:rPr>
              <a:t>slike</a:t>
            </a:r>
            <a:r>
              <a:rPr lang="sr-Latn-RS" sz="1700" dirty="0" smtClean="0">
                <a:latin typeface="Times New Roman" pitchFamily="18" charset="0"/>
                <a:cs typeface="Times New Roman" pitchFamily="18" charset="0"/>
              </a:rPr>
              <a:t> - Standardne </a:t>
            </a:r>
            <a:r>
              <a:rPr lang="sr-Latn-RS" sz="1700" dirty="0">
                <a:latin typeface="Times New Roman" pitchFamily="18" charset="0"/>
                <a:cs typeface="Times New Roman" pitchFamily="18" charset="0"/>
              </a:rPr>
              <a:t>proporcije širine i visine slike na monitorima </a:t>
            </a:r>
            <a:r>
              <a:rPr lang="sr-Latn-RS" sz="1700" dirty="0" smtClean="0">
                <a:latin typeface="Times New Roman" pitchFamily="18" charset="0"/>
                <a:cs typeface="Times New Roman" pitchFamily="18" charset="0"/>
              </a:rPr>
              <a:t>su </a:t>
            </a:r>
            <a:r>
              <a:rPr lang="sr-Latn-RS" sz="1700" b="1" dirty="0" smtClean="0">
                <a:latin typeface="Times New Roman" pitchFamily="18" charset="0"/>
                <a:cs typeface="Times New Roman" pitchFamily="18" charset="0"/>
              </a:rPr>
              <a:t>4:3</a:t>
            </a:r>
            <a:r>
              <a:rPr lang="sr-Latn-RS" sz="1700" dirty="0">
                <a:latin typeface="Times New Roman" pitchFamily="18" charset="0"/>
                <a:cs typeface="Times New Roman" pitchFamily="18" charset="0"/>
              </a:rPr>
              <a:t>, </a:t>
            </a:r>
            <a:r>
              <a:rPr lang="sr-Latn-RS" sz="1700" dirty="0" smtClean="0">
                <a:latin typeface="Times New Roman" pitchFamily="18" charset="0"/>
                <a:cs typeface="Times New Roman" pitchFamily="18" charset="0"/>
              </a:rPr>
              <a:t>ali novi monitori uglavnom </a:t>
            </a:r>
            <a:r>
              <a:rPr lang="sr-Latn-RS" sz="1700" dirty="0">
                <a:latin typeface="Times New Roman" pitchFamily="18" charset="0"/>
                <a:cs typeface="Times New Roman" pitchFamily="18" charset="0"/>
              </a:rPr>
              <a:t>imaju širi format: </a:t>
            </a:r>
            <a:r>
              <a:rPr lang="sr-Latn-RS" sz="1700" b="1" dirty="0">
                <a:latin typeface="Times New Roman" pitchFamily="18" charset="0"/>
                <a:cs typeface="Times New Roman" pitchFamily="18" charset="0"/>
              </a:rPr>
              <a:t>16:9</a:t>
            </a:r>
            <a:r>
              <a:rPr lang="sr-Latn-RS" sz="1700" dirty="0">
                <a:latin typeface="Times New Roman" pitchFamily="18" charset="0"/>
                <a:cs typeface="Times New Roman" pitchFamily="18" charset="0"/>
              </a:rPr>
              <a:t> ili </a:t>
            </a:r>
            <a:r>
              <a:rPr lang="sr-Latn-RS" sz="1700" b="1" dirty="0">
                <a:latin typeface="Times New Roman" pitchFamily="18" charset="0"/>
                <a:cs typeface="Times New Roman" pitchFamily="18" charset="0"/>
              </a:rPr>
              <a:t>16:10</a:t>
            </a:r>
            <a:r>
              <a:rPr lang="sr-Latn-RS" sz="1700" dirty="0">
                <a:latin typeface="Times New Roman" pitchFamily="18" charset="0"/>
                <a:cs typeface="Times New Roman" pitchFamily="18" charset="0"/>
              </a:rPr>
              <a:t> i </a:t>
            </a:r>
            <a:r>
              <a:rPr lang="sr-Latn-RS" sz="1700" dirty="0" smtClean="0">
                <a:latin typeface="Times New Roman" pitchFamily="18" charset="0"/>
                <a:cs typeface="Times New Roman" pitchFamily="18" charset="0"/>
              </a:rPr>
              <a:t>nazivaju </a:t>
            </a:r>
            <a:r>
              <a:rPr lang="sr-Latn-RS" sz="1700" dirty="0">
                <a:latin typeface="Times New Roman" pitchFamily="18" charset="0"/>
                <a:cs typeface="Times New Roman" pitchFamily="18" charset="0"/>
              </a:rPr>
              <a:t>se </a:t>
            </a:r>
            <a:r>
              <a:rPr lang="sr-Latn-RS" sz="1700" b="1" dirty="0">
                <a:latin typeface="Times New Roman" pitchFamily="18" charset="0"/>
                <a:cs typeface="Times New Roman" pitchFamily="18" charset="0"/>
              </a:rPr>
              <a:t>widescreen</a:t>
            </a:r>
            <a:r>
              <a:rPr lang="sr-Latn-RS" sz="1700" dirty="0">
                <a:latin typeface="Times New Roman" pitchFamily="18" charset="0"/>
                <a:cs typeface="Times New Roman" pitchFamily="18" charset="0"/>
              </a:rPr>
              <a:t>),</a:t>
            </a:r>
          </a:p>
          <a:p>
            <a:pPr lvl="1" algn="just"/>
            <a:r>
              <a:rPr lang="sr-Latn-RS" sz="1700" b="1" dirty="0">
                <a:latin typeface="Times New Roman" pitchFamily="18" charset="0"/>
                <a:cs typeface="Times New Roman" pitchFamily="18" charset="0"/>
              </a:rPr>
              <a:t>Osvetljenje i </a:t>
            </a:r>
            <a:r>
              <a:rPr lang="sr-Latn-RS" sz="1700" b="1" dirty="0" smtClean="0">
                <a:latin typeface="Times New Roman" pitchFamily="18" charset="0"/>
                <a:cs typeface="Times New Roman" pitchFamily="18" charset="0"/>
              </a:rPr>
              <a:t>kontrast </a:t>
            </a:r>
            <a:r>
              <a:rPr lang="sr-Latn-RS" sz="1700" dirty="0" smtClean="0">
                <a:latin typeface="Times New Roman" pitchFamily="18" charset="0"/>
                <a:cs typeface="Times New Roman" pitchFamily="18" charset="0"/>
              </a:rPr>
              <a:t>- Osvetljenje </a:t>
            </a:r>
            <a:r>
              <a:rPr lang="sr-Latn-RS" sz="1700" dirty="0">
                <a:latin typeface="Times New Roman" pitchFamily="18" charset="0"/>
                <a:cs typeface="Times New Roman" pitchFamily="18" charset="0"/>
              </a:rPr>
              <a:t>je </a:t>
            </a:r>
            <a:r>
              <a:rPr lang="sr-Latn-RS" sz="1700" dirty="0" smtClean="0">
                <a:latin typeface="Times New Roman" pitchFamily="18" charset="0"/>
                <a:cs typeface="Times New Roman" pitchFamily="18" charset="0"/>
              </a:rPr>
              <a:t>jačina </a:t>
            </a:r>
            <a:r>
              <a:rPr lang="sr-Latn-RS" sz="1700" dirty="0">
                <a:latin typeface="Times New Roman" pitchFamily="18" charset="0"/>
                <a:cs typeface="Times New Roman" pitchFamily="18" charset="0"/>
              </a:rPr>
              <a:t>svetla koju monitor može </a:t>
            </a:r>
            <a:r>
              <a:rPr lang="sr-Latn-RS" sz="1700" dirty="0" smtClean="0">
                <a:latin typeface="Times New Roman" pitchFamily="18" charset="0"/>
                <a:cs typeface="Times New Roman" pitchFamily="18" charset="0"/>
              </a:rPr>
              <a:t>proizvesti. </a:t>
            </a:r>
          </a:p>
          <a:p>
            <a:pPr lvl="1" algn="just"/>
            <a:r>
              <a:rPr lang="sr-Latn-RS" sz="1700" b="1" dirty="0" smtClean="0">
                <a:latin typeface="Times New Roman" pitchFamily="18" charset="0"/>
                <a:cs typeface="Times New Roman" pitchFamily="18" charset="0"/>
              </a:rPr>
              <a:t>Brzina odziva</a:t>
            </a:r>
            <a:r>
              <a:rPr lang="sr-Latn-RS" sz="1700" dirty="0" smtClean="0">
                <a:latin typeface="Times New Roman" pitchFamily="18" charset="0"/>
                <a:cs typeface="Times New Roman" pitchFamily="18" charset="0"/>
              </a:rPr>
              <a:t> - brzina </a:t>
            </a:r>
            <a:r>
              <a:rPr lang="sr-Latn-RS" sz="1700" dirty="0">
                <a:latin typeface="Times New Roman" pitchFamily="18" charset="0"/>
                <a:cs typeface="Times New Roman" pitchFamily="18" charset="0"/>
              </a:rPr>
              <a:t>kojom piksel može menjati </a:t>
            </a:r>
            <a:r>
              <a:rPr lang="sr-Latn-RS" sz="1700" dirty="0" smtClean="0">
                <a:latin typeface="Times New Roman" pitchFamily="18" charset="0"/>
                <a:cs typeface="Times New Roman" pitchFamily="18" charset="0"/>
              </a:rPr>
              <a:t>boje. </a:t>
            </a:r>
          </a:p>
          <a:p>
            <a:pPr lvl="1" algn="just"/>
            <a:r>
              <a:rPr lang="sr-Latn-RS" sz="1700" b="1" dirty="0" smtClean="0">
                <a:latin typeface="Times New Roman" pitchFamily="18" charset="0"/>
                <a:cs typeface="Times New Roman" pitchFamily="18" charset="0"/>
              </a:rPr>
              <a:t>Rezolucija</a:t>
            </a:r>
            <a:r>
              <a:rPr lang="sr-Latn-RS" sz="1700" dirty="0" smtClean="0">
                <a:latin typeface="Times New Roman" pitchFamily="18" charset="0"/>
                <a:cs typeface="Times New Roman" pitchFamily="18" charset="0"/>
              </a:rPr>
              <a:t> - najbolje </a:t>
            </a:r>
            <a:r>
              <a:rPr lang="sr-Latn-RS" sz="1700" dirty="0">
                <a:latin typeface="Times New Roman" pitchFamily="18" charset="0"/>
                <a:cs typeface="Times New Roman" pitchFamily="18" charset="0"/>
              </a:rPr>
              <a:t>prikazuju sliku na jednoj rezoluciji koja zavisi od veličine ekrana. Prirodna rezolucija monitora je fizički broj horizontalnih i vertikalnih piksela koji čine matricu na LCD ekranu. </a:t>
            </a:r>
            <a:endParaRPr lang="sr-Latn-RS" sz="1700" dirty="0" smtClean="0">
              <a:latin typeface="Times New Roman" pitchFamily="18" charset="0"/>
              <a:cs typeface="Times New Roman" pitchFamily="18" charset="0"/>
            </a:endParaRPr>
          </a:p>
          <a:p>
            <a:pPr lvl="1" algn="just"/>
            <a:r>
              <a:rPr lang="sr-Latn-RS" sz="1700" b="1" dirty="0" smtClean="0">
                <a:latin typeface="Times New Roman" pitchFamily="18" charset="0"/>
                <a:cs typeface="Times New Roman" pitchFamily="18" charset="0"/>
              </a:rPr>
              <a:t>Ugao gledanja</a:t>
            </a:r>
            <a:r>
              <a:rPr lang="sr-Latn-RS" sz="1700" dirty="0" smtClean="0">
                <a:latin typeface="Times New Roman" pitchFamily="18" charset="0"/>
                <a:cs typeface="Times New Roman" pitchFamily="18" charset="0"/>
              </a:rPr>
              <a:t> - LCD </a:t>
            </a:r>
            <a:r>
              <a:rPr lang="sr-Latn-RS" sz="1700" dirty="0">
                <a:latin typeface="Times New Roman" pitchFamily="18" charset="0"/>
                <a:cs typeface="Times New Roman" pitchFamily="18" charset="0"/>
              </a:rPr>
              <a:t>monitori ne daju isti kvalitet slike ako se u njih gleda iz različitih uglova. </a:t>
            </a:r>
            <a:endParaRPr lang="vi-VN" sz="1900" dirty="0">
              <a:latin typeface="+mn-lt"/>
            </a:endParaRPr>
          </a:p>
        </p:txBody>
      </p:sp>
    </p:spTree>
    <p:extLst>
      <p:ext uri="{BB962C8B-B14F-4D97-AF65-F5344CB8AC3E}">
        <p14:creationId xmlns:p14="http://schemas.microsoft.com/office/powerpoint/2010/main" val="2990956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Gas - Plazma Monitori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pPr algn="just"/>
            <a:r>
              <a:rPr lang="vi-VN" sz="1800" dirty="0">
                <a:latin typeface="Times New Roman" pitchFamily="18" charset="0"/>
                <a:cs typeface="Times New Roman" pitchFamily="18" charset="0"/>
              </a:rPr>
              <a:t>Gas-plazma monitori (GPD - Gas Plasma Display) se sastoje od tri staklene ploče između kojih se nalazi plazma. Kada se kroz tačku na monitoru propusti električna struja, plazma emituje energiju u vidu narandžaste svetlosti, baš kao što i fluorescentne cevi emituju </a:t>
            </a:r>
            <a:r>
              <a:rPr lang="vi-VN" sz="1800" dirty="0" smtClean="0">
                <a:latin typeface="Times New Roman" pitchFamily="18" charset="0"/>
                <a:cs typeface="Times New Roman" pitchFamily="18" charset="0"/>
              </a:rPr>
              <a:t>belu </a:t>
            </a:r>
            <a:r>
              <a:rPr lang="vi-VN" sz="1800" dirty="0">
                <a:latin typeface="Times New Roman" pitchFamily="18" charset="0"/>
                <a:cs typeface="Times New Roman" pitchFamily="18" charset="0"/>
              </a:rPr>
              <a:t>svetlost</a:t>
            </a:r>
            <a:r>
              <a:rPr lang="vi-VN" sz="1800" dirty="0" smtClean="0">
                <a:latin typeface="Times New Roman" pitchFamily="18" charset="0"/>
                <a:cs typeface="Times New Roman" pitchFamily="18" charset="0"/>
              </a:rPr>
              <a:t>.</a:t>
            </a:r>
            <a:endParaRPr lang="sr-Latn-RS" sz="1800" dirty="0" smtClean="0">
              <a:latin typeface="Times New Roman" pitchFamily="18" charset="0"/>
              <a:cs typeface="Times New Roman" pitchFamily="18" charset="0"/>
            </a:endParaRPr>
          </a:p>
          <a:p>
            <a:pPr marL="0" indent="0" algn="just">
              <a:buNone/>
            </a:pPr>
            <a:endParaRPr lang="vi-VN" sz="1800" dirty="0">
              <a:latin typeface="Times New Roman" pitchFamily="18" charset="0"/>
              <a:cs typeface="Times New Roman" pitchFamily="18" charset="0"/>
            </a:endParaRPr>
          </a:p>
          <a:p>
            <a:pPr algn="just"/>
            <a:r>
              <a:rPr lang="vi-VN" sz="1800" dirty="0">
                <a:latin typeface="Times New Roman" pitchFamily="18" charset="0"/>
                <a:cs typeface="Times New Roman" pitchFamily="18" charset="0"/>
              </a:rPr>
              <a:t>Plazma monitori se upotrebljavaju kod prenosivih računara, jer su veoma tanki i ne zamaraju oči. Pošto im veličina nije ograničena, u plazma tehnologiji mogu se izraditi veliki zidni monitori. Plazma monitori troše mnogo energije i ne mogu prikazati mnogo boja, što su im glavni nedostaci.</a:t>
            </a:r>
          </a:p>
        </p:txBody>
      </p:sp>
    </p:spTree>
    <p:extLst>
      <p:ext uri="{BB962C8B-B14F-4D97-AF65-F5344CB8AC3E}">
        <p14:creationId xmlns:p14="http://schemas.microsoft.com/office/powerpoint/2010/main" val="2378523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LED Monitori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pPr algn="just"/>
            <a:r>
              <a:rPr lang="vi-VN" sz="1800" dirty="0">
                <a:latin typeface="Times New Roman" pitchFamily="18" charset="0"/>
                <a:cs typeface="Times New Roman" pitchFamily="18" charset="0"/>
              </a:rPr>
              <a:t>LED (Light Emitting Diode) monitori se sastoje od velikog broja veoma malih LED dioda poređanih u obliku mreže na ekranu (svaka dioda je jedan piksel). U zavisnosti od primljenog signala, svaka dioda zasvetli odgovarajućim intenzitetom svetla, čime se formira slika na ekranu.</a:t>
            </a:r>
          </a:p>
        </p:txBody>
      </p:sp>
      <p:pic>
        <p:nvPicPr>
          <p:cNvPr id="2050" name="Picture 2" descr="C:\Users\Nenad\Desktop\samsung_p2370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876800" cy="3484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04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Tastatura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pPr algn="just"/>
            <a:r>
              <a:rPr lang="vi-VN" sz="1800" b="1" dirty="0">
                <a:latin typeface="Times New Roman" pitchFamily="18" charset="0"/>
                <a:cs typeface="Times New Roman" pitchFamily="18" charset="0"/>
              </a:rPr>
              <a:t>TASTATURA </a:t>
            </a:r>
            <a:r>
              <a:rPr lang="vi-VN" sz="1800" dirty="0">
                <a:latin typeface="Times New Roman" pitchFamily="18" charset="0"/>
                <a:cs typeface="Times New Roman" pitchFamily="18" charset="0"/>
              </a:rPr>
              <a:t>je najrasprostranjeniji uređaj za unošenje podataka i komunikaciju sa PC računarom. Koristi se za unos teksta u računar, zadavanje komandi, pomeranje kursora na ekranu ili izbor željenog menija - opcije. </a:t>
            </a:r>
            <a:endParaRPr lang="sr-Latn-RS" sz="1800" dirty="0" smtClean="0">
              <a:latin typeface="Times New Roman" pitchFamily="18" charset="0"/>
              <a:cs typeface="Times New Roman" pitchFamily="18" charset="0"/>
            </a:endParaRPr>
          </a:p>
          <a:p>
            <a:pPr algn="just"/>
            <a:r>
              <a:rPr lang="vi-VN" sz="1800" dirty="0" smtClean="0">
                <a:latin typeface="Times New Roman" pitchFamily="18" charset="0"/>
                <a:cs typeface="Times New Roman" pitchFamily="18" charset="0"/>
              </a:rPr>
              <a:t>Tastature </a:t>
            </a:r>
            <a:r>
              <a:rPr lang="vi-VN" sz="1800" dirty="0">
                <a:latin typeface="Times New Roman" pitchFamily="18" charset="0"/>
                <a:cs typeface="Times New Roman" pitchFamily="18" charset="0"/>
              </a:rPr>
              <a:t>najčešće sadrže 101 taster sa standardnim američkim tzv. QWERTY rasporedom slova. Raspored slova se može i promeniti i prilagoditi odgovarajućim standardima pojedinih zemalja ili specifičnim zahtevima korisnika</a:t>
            </a:r>
            <a:r>
              <a:rPr lang="vi-VN"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p:txBody>
      </p:sp>
      <p:pic>
        <p:nvPicPr>
          <p:cNvPr id="3075" name="Picture 3" descr="C:\Users\Nenad\Desktop\computer_key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589" y="3529012"/>
            <a:ext cx="5008822"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8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algn="just"/>
            <a:r>
              <a:rPr lang="vi-VN" sz="1800" dirty="0">
                <a:latin typeface="Times New Roman" pitchFamily="18" charset="0"/>
                <a:cs typeface="Times New Roman" pitchFamily="18" charset="0"/>
              </a:rPr>
              <a:t>Oblici tastature su različiti, zavisno od proizvođača. Na standardnoj tastaturi tipke su grupisane u četiri </a:t>
            </a:r>
            <a:r>
              <a:rPr lang="vi-VN" sz="1800" dirty="0" smtClean="0">
                <a:latin typeface="Times New Roman" pitchFamily="18" charset="0"/>
                <a:cs typeface="Times New Roman" pitchFamily="18" charset="0"/>
              </a:rPr>
              <a:t>dela:</a:t>
            </a:r>
            <a:endParaRPr lang="sr-Latn-RS" sz="1800" dirty="0" smtClean="0">
              <a:latin typeface="Times New Roman" pitchFamily="18" charset="0"/>
              <a:cs typeface="Times New Roman" pitchFamily="18" charset="0"/>
            </a:endParaRPr>
          </a:p>
          <a:p>
            <a:pPr marL="0" indent="0" algn="just">
              <a:buNone/>
            </a:pPr>
            <a:endParaRPr lang="sr-Latn-RS" sz="1800" dirty="0">
              <a:latin typeface="Times New Roman" pitchFamily="18" charset="0"/>
              <a:cs typeface="Times New Roman" pitchFamily="18" charset="0"/>
            </a:endParaRPr>
          </a:p>
          <a:p>
            <a:pPr lvl="1" algn="just"/>
            <a:r>
              <a:rPr lang="vi-VN" b="1" dirty="0" smtClean="0">
                <a:latin typeface="Times New Roman" pitchFamily="18" charset="0"/>
                <a:cs typeface="Times New Roman" pitchFamily="18" charset="0"/>
              </a:rPr>
              <a:t>alfabetski </a:t>
            </a:r>
            <a:r>
              <a:rPr lang="vi-VN" b="1" dirty="0">
                <a:latin typeface="Times New Roman" pitchFamily="18" charset="0"/>
                <a:cs typeface="Times New Roman" pitchFamily="18" charset="0"/>
              </a:rPr>
              <a:t>deo tastature</a:t>
            </a:r>
            <a:r>
              <a:rPr lang="vi-VN" dirty="0">
                <a:latin typeface="Times New Roman" pitchFamily="18" charset="0"/>
                <a:cs typeface="Times New Roman" pitchFamily="18" charset="0"/>
              </a:rPr>
              <a:t> - obuhvata najčešće 48 tastera poređanih u četiri reda u standardnom rasporedu slova, mada ima i onih na kojima su obeleženi YU znaci (č, ć, ž, š, itd</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lvl="1" algn="just"/>
            <a:r>
              <a:rPr lang="vi-VN" b="1" dirty="0" smtClean="0">
                <a:latin typeface="Times New Roman" pitchFamily="18" charset="0"/>
                <a:cs typeface="Times New Roman" pitchFamily="18" charset="0"/>
              </a:rPr>
              <a:t>numerički </a:t>
            </a:r>
            <a:r>
              <a:rPr lang="vi-VN" b="1" dirty="0">
                <a:latin typeface="Times New Roman" pitchFamily="18" charset="0"/>
                <a:cs typeface="Times New Roman" pitchFamily="18" charset="0"/>
              </a:rPr>
              <a:t>deo tastature</a:t>
            </a:r>
            <a:r>
              <a:rPr lang="vi-VN" dirty="0">
                <a:latin typeface="Times New Roman" pitchFamily="18" charset="0"/>
                <a:cs typeface="Times New Roman" pitchFamily="18" charset="0"/>
              </a:rPr>
              <a:t> - se aktivira pritiskom na taster Num Lock. Kada je pritisnut, na tastaturi svetli led dioda iznad koje je natpis Num Lock i u računar se unose </a:t>
            </a:r>
            <a:r>
              <a:rPr lang="sr-Latn-RS" dirty="0" smtClean="0">
                <a:latin typeface="Times New Roman" pitchFamily="18" charset="0"/>
                <a:cs typeface="Times New Roman" pitchFamily="18" charset="0"/>
              </a:rPr>
              <a:t>brojevi</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                                  </a:t>
            </a:r>
          </a:p>
          <a:p>
            <a:pPr lvl="1" algn="just"/>
            <a:r>
              <a:rPr lang="vi-VN" b="1" dirty="0" smtClean="0">
                <a:latin typeface="Times New Roman" pitchFamily="18" charset="0"/>
                <a:cs typeface="Times New Roman" pitchFamily="18" charset="0"/>
              </a:rPr>
              <a:t>funkcionalni </a:t>
            </a:r>
            <a:r>
              <a:rPr lang="vi-VN" b="1" dirty="0">
                <a:latin typeface="Times New Roman" pitchFamily="18" charset="0"/>
                <a:cs typeface="Times New Roman" pitchFamily="18" charset="0"/>
              </a:rPr>
              <a:t>tasteri</a:t>
            </a:r>
            <a:r>
              <a:rPr lang="vi-VN" dirty="0">
                <a:latin typeface="Times New Roman" pitchFamily="18" charset="0"/>
                <a:cs typeface="Times New Roman" pitchFamily="18" charset="0"/>
              </a:rPr>
              <a:t> - su označeni kao F1, F2, itd. F12 i njihova uloga se </a:t>
            </a:r>
            <a:r>
              <a:rPr lang="vi-VN" dirty="0" smtClean="0">
                <a:latin typeface="Times New Roman" pitchFamily="18" charset="0"/>
                <a:cs typeface="Times New Roman" pitchFamily="18" charset="0"/>
              </a:rPr>
              <a:t>menja od </a:t>
            </a:r>
            <a:r>
              <a:rPr lang="vi-VN" dirty="0">
                <a:latin typeface="Times New Roman" pitchFamily="18" charset="0"/>
                <a:cs typeface="Times New Roman" pitchFamily="18" charset="0"/>
              </a:rPr>
              <a:t>programa do programa, tako da se obavezno navodi uz opis, tj. upustvo za korišćenje programa. </a:t>
            </a:r>
            <a:r>
              <a:rPr lang="sr-Latn-RS" dirty="0" smtClean="0">
                <a:latin typeface="Times New Roman" pitchFamily="18" charset="0"/>
                <a:cs typeface="Times New Roman" pitchFamily="18" charset="0"/>
              </a:rPr>
              <a:t>F</a:t>
            </a:r>
            <a:r>
              <a:rPr lang="vi-VN" dirty="0" smtClean="0">
                <a:latin typeface="Times New Roman" pitchFamily="18" charset="0"/>
                <a:cs typeface="Times New Roman" pitchFamily="18" charset="0"/>
              </a:rPr>
              <a:t>unkcionalni </a:t>
            </a:r>
            <a:r>
              <a:rPr lang="vi-VN" dirty="0">
                <a:latin typeface="Times New Roman" pitchFamily="18" charset="0"/>
                <a:cs typeface="Times New Roman" pitchFamily="18" charset="0"/>
              </a:rPr>
              <a:t>tasteri u suštini predstavljaju zamenu za neku često potrebnu i korišćenu komandu u datom programu.</a:t>
            </a:r>
          </a:p>
          <a:p>
            <a:pPr lvl="1" algn="just"/>
            <a:r>
              <a:rPr lang="vi-VN" b="1" dirty="0" smtClean="0">
                <a:latin typeface="Times New Roman" pitchFamily="18" charset="0"/>
                <a:cs typeface="Times New Roman" pitchFamily="18" charset="0"/>
              </a:rPr>
              <a:t>kontrolni </a:t>
            </a:r>
            <a:r>
              <a:rPr lang="vi-VN" b="1" dirty="0">
                <a:latin typeface="Times New Roman" pitchFamily="18" charset="0"/>
                <a:cs typeface="Times New Roman" pitchFamily="18" charset="0"/>
              </a:rPr>
              <a:t>ili komandni tasteri</a:t>
            </a:r>
            <a:r>
              <a:rPr lang="vi-VN" dirty="0">
                <a:latin typeface="Times New Roman" pitchFamily="18" charset="0"/>
                <a:cs typeface="Times New Roman" pitchFamily="18" charset="0"/>
              </a:rPr>
              <a:t> </a:t>
            </a:r>
            <a:r>
              <a:rPr lang="vi-VN" dirty="0" smtClean="0">
                <a:latin typeface="Times New Roman" pitchFamily="18" charset="0"/>
                <a:cs typeface="Times New Roman" pitchFamily="18" charset="0"/>
              </a:rPr>
              <a:t>-</a:t>
            </a:r>
            <a:r>
              <a:rPr lang="sr-Latn-RS" dirty="0" smtClean="0">
                <a:latin typeface="Times New Roman" pitchFamily="18" charset="0"/>
                <a:cs typeface="Times New Roman" pitchFamily="18" charset="0"/>
              </a:rPr>
              <a:t> Esc, Caps Lock, Tab, Shift, Ctrl, Num lock, Backspace, Delete, Enter, Pause, Home. Insert, Page Up</a:t>
            </a:r>
            <a:r>
              <a:rPr lang="sr-Latn-RS" smtClean="0">
                <a:latin typeface="Times New Roman" pitchFamily="18" charset="0"/>
                <a:cs typeface="Times New Roman" pitchFamily="18" charset="0"/>
              </a:rPr>
              <a:t>, Page </a:t>
            </a:r>
            <a:r>
              <a:rPr lang="sr-Latn-RS" dirty="0" smtClean="0">
                <a:latin typeface="Times New Roman" pitchFamily="18" charset="0"/>
                <a:cs typeface="Times New Roman" pitchFamily="18" charset="0"/>
              </a:rPr>
              <a:t>Down, Strelice (levo, desno, gore, dole)...</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2539236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Štampači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029200"/>
          </a:xfrm>
        </p:spPr>
        <p:txBody>
          <a:bodyPr>
            <a:noAutofit/>
          </a:bodyPr>
          <a:lstStyle/>
          <a:p>
            <a:pPr algn="just"/>
            <a:r>
              <a:rPr lang="vi-VN" sz="1800" dirty="0">
                <a:latin typeface="Times New Roman" pitchFamily="18" charset="0"/>
                <a:cs typeface="Times New Roman" pitchFamily="18" charset="0"/>
              </a:rPr>
              <a:t>Štampač može na papiru da proizvede trajni prikaz informacija koje se pojavljuju na ekranu u obliku koji čovek može da razume (tekst i slika). Postoji više vrsta štampača, međusobno se razlikuju po primenjenoj tehnologiji, i to </a:t>
            </a:r>
            <a:r>
              <a:rPr lang="vi-VN" sz="1800" dirty="0" smtClean="0">
                <a:latin typeface="Times New Roman" pitchFamily="18" charset="0"/>
                <a:cs typeface="Times New Roman" pitchFamily="18" charset="0"/>
              </a:rPr>
              <a:t>su:</a:t>
            </a:r>
            <a:endParaRPr lang="sr-Latn-RS" sz="1800" dirty="0" smtClean="0">
              <a:latin typeface="Times New Roman" pitchFamily="18" charset="0"/>
              <a:cs typeface="Times New Roman" pitchFamily="18" charset="0"/>
            </a:endParaRPr>
          </a:p>
          <a:p>
            <a:pPr lvl="1" algn="just"/>
            <a:r>
              <a:rPr lang="vi-VN" b="1" dirty="0" smtClean="0">
                <a:latin typeface="Times New Roman" pitchFamily="18" charset="0"/>
                <a:cs typeface="Times New Roman" pitchFamily="18" charset="0"/>
              </a:rPr>
              <a:t>matrični štampači</a:t>
            </a:r>
            <a:r>
              <a:rPr lang="sr-Latn-RS" b="1" dirty="0" smtClean="0">
                <a:latin typeface="Times New Roman" pitchFamily="18" charset="0"/>
                <a:cs typeface="Times New Roman" pitchFamily="18" charset="0"/>
              </a:rPr>
              <a:t> </a:t>
            </a:r>
            <a:r>
              <a:rPr lang="sr-Latn-RS" dirty="0" smtClean="0">
                <a:latin typeface="Times New Roman" pitchFamily="18" charset="0"/>
                <a:cs typeface="Times New Roman" pitchFamily="18" charset="0"/>
              </a:rPr>
              <a:t>- otisak </a:t>
            </a:r>
            <a:r>
              <a:rPr lang="sr-Latn-RS" dirty="0">
                <a:latin typeface="Times New Roman" pitchFamily="18" charset="0"/>
                <a:cs typeface="Times New Roman" pitchFamily="18" charset="0"/>
              </a:rPr>
              <a:t>stvaraju fizičkim </a:t>
            </a:r>
            <a:r>
              <a:rPr lang="sr-Latn-RS" dirty="0" smtClean="0">
                <a:latin typeface="Times New Roman" pitchFamily="18" charset="0"/>
                <a:cs typeface="Times New Roman" pitchFamily="18" charset="0"/>
              </a:rPr>
              <a:t>pritiskom </a:t>
            </a:r>
            <a:r>
              <a:rPr lang="sr-Latn-RS" dirty="0">
                <a:latin typeface="Times New Roman" pitchFamily="18" charset="0"/>
                <a:cs typeface="Times New Roman" pitchFamily="18" charset="0"/>
              </a:rPr>
              <a:t>glave štampača indigo trake, tj. ribbon-a po papiru (slično pisaćoj mašini</a:t>
            </a:r>
            <a:r>
              <a:rPr lang="sr-Latn-R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lvl="1" algn="just"/>
            <a:r>
              <a:rPr lang="vi-VN" b="1" dirty="0">
                <a:latin typeface="Times New Roman" pitchFamily="18" charset="0"/>
                <a:cs typeface="Times New Roman" pitchFamily="18" charset="0"/>
              </a:rPr>
              <a:t>laserski štampači </a:t>
            </a:r>
            <a:r>
              <a:rPr lang="sr-Latn-RS" dirty="0" smtClean="0">
                <a:latin typeface="Times New Roman" pitchFamily="18" charset="0"/>
                <a:cs typeface="Times New Roman" pitchFamily="18" charset="0"/>
              </a:rPr>
              <a:t>- </a:t>
            </a:r>
            <a:r>
              <a:rPr lang="sr-Latn-RS" dirty="0">
                <a:latin typeface="Times New Roman" pitchFamily="18" charset="0"/>
                <a:cs typeface="Times New Roman" pitchFamily="18" charset="0"/>
              </a:rPr>
              <a:t>laserski zrak osvetljavanjem menja raspored naelektrisanja na rotirajućem valjku i na njemu pravi ''sliku'' željenog oblika. Potom se na ta mesta zalepi </a:t>
            </a:r>
            <a:r>
              <a:rPr lang="sr-Latn-RS" dirty="0" smtClean="0">
                <a:latin typeface="Times New Roman" pitchFamily="18" charset="0"/>
                <a:cs typeface="Times New Roman" pitchFamily="18" charset="0"/>
              </a:rPr>
              <a:t>toner </a:t>
            </a:r>
            <a:r>
              <a:rPr lang="sr-Latn-RS" dirty="0">
                <a:latin typeface="Times New Roman" pitchFamily="18" charset="0"/>
                <a:cs typeface="Times New Roman" pitchFamily="18" charset="0"/>
              </a:rPr>
              <a:t>iz rezervoara koji se prilikom okretanja valjka prenosi na </a:t>
            </a:r>
            <a:r>
              <a:rPr lang="sr-Latn-RS" dirty="0" smtClean="0">
                <a:latin typeface="Times New Roman" pitchFamily="18" charset="0"/>
                <a:cs typeface="Times New Roman" pitchFamily="18" charset="0"/>
              </a:rPr>
              <a:t>papir.</a:t>
            </a:r>
            <a:endParaRPr lang="vi-VN" dirty="0">
              <a:latin typeface="Times New Roman" pitchFamily="18" charset="0"/>
              <a:cs typeface="Times New Roman" pitchFamily="18" charset="0"/>
            </a:endParaRPr>
          </a:p>
          <a:p>
            <a:pPr lvl="1" algn="just"/>
            <a:r>
              <a:rPr lang="vi-VN" b="1" dirty="0">
                <a:latin typeface="Times New Roman" pitchFamily="18" charset="0"/>
                <a:cs typeface="Times New Roman" pitchFamily="18" charset="0"/>
              </a:rPr>
              <a:t>štampači sa </a:t>
            </a:r>
            <a:r>
              <a:rPr lang="vi-VN" b="1" dirty="0" smtClean="0">
                <a:latin typeface="Times New Roman" pitchFamily="18" charset="0"/>
                <a:cs typeface="Times New Roman" pitchFamily="18" charset="0"/>
              </a:rPr>
              <a:t>mlaznicama</a:t>
            </a:r>
            <a:r>
              <a:rPr lang="sr-Latn-RS" b="1" dirty="0" smtClean="0">
                <a:latin typeface="Times New Roman" pitchFamily="18" charset="0"/>
                <a:cs typeface="Times New Roman" pitchFamily="18" charset="0"/>
              </a:rPr>
              <a:t> (Inc Jet)</a:t>
            </a:r>
            <a:r>
              <a:rPr lang="sr-Latn-RS" dirty="0" smtClean="0">
                <a:latin typeface="Times New Roman" pitchFamily="18" charset="0"/>
                <a:cs typeface="Times New Roman" pitchFamily="18" charset="0"/>
              </a:rPr>
              <a:t> - </a:t>
            </a:r>
            <a:r>
              <a:rPr lang="sr-Latn-RS" dirty="0">
                <a:latin typeface="Times New Roman" pitchFamily="18" charset="0"/>
                <a:cs typeface="Times New Roman" pitchFamily="18" charset="0"/>
              </a:rPr>
              <a:t>imaju cevčice kroz koje se pod pritiskom izbacuju zagrejane kapljice mastila različitih boja. Boju nanose direktno na papir gde se ona hladi i stvrdnjava</a:t>
            </a:r>
            <a:r>
              <a:rPr lang="sr-Latn-R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pic>
        <p:nvPicPr>
          <p:cNvPr id="4098" name="Picture 2" descr="C:\Users\Nenad\Desktop\251105_canon_pr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092" y="4011168"/>
            <a:ext cx="2823817" cy="2597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9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Ostali uređaji</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p:spPr>
        <p:txBody>
          <a:bodyPr>
            <a:noAutofit/>
          </a:bodyPr>
          <a:lstStyle/>
          <a:p>
            <a:pPr algn="just"/>
            <a:r>
              <a:rPr lang="vi-VN" sz="1800" b="1" dirty="0" smtClean="0">
                <a:latin typeface="Times New Roman" pitchFamily="18" charset="0"/>
                <a:cs typeface="Times New Roman" pitchFamily="18" charset="0"/>
              </a:rPr>
              <a:t>Ploteri</a:t>
            </a:r>
            <a:r>
              <a:rPr lang="sr-Latn-RS" sz="1800" dirty="0" smtClean="0">
                <a:latin typeface="Times New Roman" pitchFamily="18" charset="0"/>
                <a:cs typeface="Times New Roman" pitchFamily="18" charset="0"/>
              </a:rPr>
              <a:t> - </a:t>
            </a:r>
            <a:r>
              <a:rPr lang="vi-VN" sz="1800" dirty="0" smtClean="0">
                <a:latin typeface="Times New Roman" pitchFamily="18" charset="0"/>
                <a:cs typeface="Times New Roman" pitchFamily="18" charset="0"/>
              </a:rPr>
              <a:t>su </a:t>
            </a:r>
            <a:r>
              <a:rPr lang="vi-VN" sz="1800" dirty="0">
                <a:latin typeface="Times New Roman" pitchFamily="18" charset="0"/>
                <a:cs typeface="Times New Roman" pitchFamily="18" charset="0"/>
              </a:rPr>
              <a:t>specijalni uređaji za crtanje crteža. Štampačima mogu da se crtaju crteži </a:t>
            </a:r>
            <a:r>
              <a:rPr lang="vi-VN" sz="1800" dirty="0" smtClean="0">
                <a:latin typeface="Times New Roman" pitchFamily="18" charset="0"/>
                <a:cs typeface="Times New Roman" pitchFamily="18" charset="0"/>
              </a:rPr>
              <a:t>do </a:t>
            </a:r>
            <a:r>
              <a:rPr lang="vi-VN" sz="1800" dirty="0">
                <a:latin typeface="Times New Roman" pitchFamily="18" charset="0"/>
                <a:cs typeface="Times New Roman" pitchFamily="18" charset="0"/>
              </a:rPr>
              <a:t>formata A3 (297 x 420 mm), ploterima mogu da se crtaju crteži većih </a:t>
            </a:r>
            <a:r>
              <a:rPr lang="vi-VN" sz="1800" dirty="0" smtClean="0">
                <a:latin typeface="Times New Roman" pitchFamily="18" charset="0"/>
                <a:cs typeface="Times New Roman" pitchFamily="18" charset="0"/>
              </a:rPr>
              <a:t>dimenzija.</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Prema </a:t>
            </a:r>
            <a:r>
              <a:rPr lang="vi-VN" sz="1800" dirty="0">
                <a:latin typeface="Times New Roman" pitchFamily="18" charset="0"/>
                <a:cs typeface="Times New Roman" pitchFamily="18" charset="0"/>
              </a:rPr>
              <a:t>načinu rada ploteri mogu da se podele na</a:t>
            </a:r>
            <a:r>
              <a:rPr lang="vi-VN" sz="1800" dirty="0" smtClean="0">
                <a:latin typeface="Times New Roman" pitchFamily="18" charset="0"/>
                <a:cs typeface="Times New Roman" pitchFamily="18" charset="0"/>
              </a:rPr>
              <a:t>:</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vektorske i</a:t>
            </a:r>
            <a:r>
              <a:rPr lang="sr-Latn-R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rasterske</a:t>
            </a:r>
            <a:r>
              <a:rPr lang="vi-VN" sz="1800" dirty="0">
                <a:latin typeface="Times New Roman" pitchFamily="18" charset="0"/>
                <a:cs typeface="Times New Roman" pitchFamily="18" charset="0"/>
              </a:rPr>
              <a:t>.</a:t>
            </a:r>
          </a:p>
          <a:p>
            <a:pPr algn="just"/>
            <a:endParaRPr lang="sr-Latn-RS" dirty="0" smtClean="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endParaRPr lang="sr-Latn-RS" dirty="0" smtClean="0">
              <a:latin typeface="Times New Roman" pitchFamily="18" charset="0"/>
              <a:cs typeface="Times New Roman" pitchFamily="18" charset="0"/>
            </a:endParaRPr>
          </a:p>
          <a:p>
            <a:pPr algn="just"/>
            <a:endParaRPr lang="sr-Latn-RS" dirty="0" smtClean="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endParaRPr lang="sr-Latn-RS" dirty="0" smtClean="0">
              <a:latin typeface="Times New Roman" pitchFamily="18" charset="0"/>
              <a:cs typeface="Times New Roman" pitchFamily="18" charset="0"/>
            </a:endParaRPr>
          </a:p>
          <a:p>
            <a:pPr algn="just"/>
            <a:r>
              <a:rPr lang="vi-VN" sz="1800" b="1" dirty="0">
                <a:latin typeface="Times New Roman" pitchFamily="18" charset="0"/>
                <a:cs typeface="Times New Roman" pitchFamily="18" charset="0"/>
              </a:rPr>
              <a:t>Skeneri</a:t>
            </a:r>
            <a:r>
              <a:rPr lang="vi-VN" sz="1800" dirty="0">
                <a:latin typeface="Times New Roman" pitchFamily="18" charset="0"/>
                <a:cs typeface="Times New Roman" pitchFamily="18" charset="0"/>
              </a:rPr>
              <a:t> su ulazni </a:t>
            </a:r>
            <a:r>
              <a:rPr lang="vi-VN" sz="1800" dirty="0" smtClean="0">
                <a:latin typeface="Times New Roman" pitchFamily="18" charset="0"/>
                <a:cs typeface="Times New Roman" pitchFamily="18" charset="0"/>
              </a:rPr>
              <a:t>uređaji</a:t>
            </a:r>
            <a:r>
              <a:rPr lang="sr-Latn-RS" sz="1800" dirty="0" smtClean="0">
                <a:latin typeface="Times New Roman" pitchFamily="18" charset="0"/>
                <a:cs typeface="Times New Roman" pitchFamily="18" charset="0"/>
              </a:rPr>
              <a:t> koji </a:t>
            </a:r>
            <a:r>
              <a:rPr lang="vi-VN" sz="1800" dirty="0" smtClean="0">
                <a:latin typeface="Times New Roman" pitchFamily="18" charset="0"/>
                <a:cs typeface="Times New Roman" pitchFamily="18" charset="0"/>
              </a:rPr>
              <a:t>prenose </a:t>
            </a:r>
            <a:r>
              <a:rPr lang="vi-VN" sz="1800" dirty="0">
                <a:latin typeface="Times New Roman" pitchFamily="18" charset="0"/>
                <a:cs typeface="Times New Roman" pitchFamily="18" charset="0"/>
              </a:rPr>
              <a:t>sliku sa papira u digitalni oblik. Svetlosni izvor prelazi preko papira i emituje svetlost koja se reflektuje od slike i dolazi do optičkog senzora koji registruje intenzitet i boju odgovarajućeg piksela na papiru. Ovu informaciju pretvara u digitalni oblik i prenosi u računar. Slika se u računaru dobija u obliku </a:t>
            </a:r>
            <a:r>
              <a:rPr lang="vi-VN" sz="1800" dirty="0" smtClean="0">
                <a:latin typeface="Times New Roman" pitchFamily="18" charset="0"/>
                <a:cs typeface="Times New Roman" pitchFamily="18" charset="0"/>
              </a:rPr>
              <a:t>rastera. </a:t>
            </a:r>
            <a:r>
              <a:rPr lang="vi-VN" sz="1800" dirty="0">
                <a:latin typeface="Times New Roman" pitchFamily="18" charset="0"/>
                <a:cs typeface="Times New Roman" pitchFamily="18" charset="0"/>
              </a:rPr>
              <a:t>Kvalitet skeniranja se izražava u tačkama po inču (DPI -</a:t>
            </a:r>
            <a:r>
              <a:rPr lang="vi-VN" sz="1800" i="1" dirty="0">
                <a:latin typeface="Times New Roman" pitchFamily="18" charset="0"/>
                <a:cs typeface="Times New Roman" pitchFamily="18" charset="0"/>
              </a:rPr>
              <a:t> dot per inch) -</a:t>
            </a:r>
            <a:r>
              <a:rPr lang="vi-VN" sz="1800" dirty="0">
                <a:latin typeface="Times New Roman" pitchFamily="18" charset="0"/>
                <a:cs typeface="Times New Roman" pitchFamily="18" charset="0"/>
              </a:rPr>
              <a:t>broju skeniranih tačaka po kvadratnom inču.</a:t>
            </a:r>
          </a:p>
        </p:txBody>
      </p:sp>
      <p:pic>
        <p:nvPicPr>
          <p:cNvPr id="5122" name="Picture 2" descr="C:\Users\Nenad\Desktop\drum_plo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12" y="2286000"/>
            <a:ext cx="2971800" cy="2121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Nenad\Desktop\sk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98290"/>
            <a:ext cx="3171768" cy="2127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4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sr-Latn-RS" sz="4000" b="1" dirty="0">
                <a:effectLst>
                  <a:outerShdw blurRad="38100" dist="38100" dir="2700000" algn="tl">
                    <a:srgbClr val="000000">
                      <a:alpha val="43137"/>
                    </a:srgbClr>
                  </a:outerShdw>
                </a:effectLst>
                <a:latin typeface="Times New Roman" pitchFamily="18" charset="0"/>
                <a:cs typeface="Times New Roman" pitchFamily="18" charset="0"/>
              </a:rPr>
              <a:t>Kućište sa </a:t>
            </a:r>
            <a:r>
              <a:rPr lang="sr-Latn-RS" sz="4000" b="1" dirty="0" smtClean="0">
                <a:effectLst>
                  <a:outerShdw blurRad="38100" dist="38100" dir="2700000" algn="tl">
                    <a:srgbClr val="000000">
                      <a:alpha val="43137"/>
                    </a:srgbClr>
                  </a:outerShdw>
                </a:effectLst>
                <a:latin typeface="Times New Roman" pitchFamily="18" charset="0"/>
                <a:cs typeface="Times New Roman" pitchFamily="18" charset="0"/>
              </a:rPr>
              <a:t>napajanjem</a:t>
            </a:r>
            <a:endParaRPr lang="sr-Latn-R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sr-Latn-RS" sz="2000" dirty="0">
                <a:latin typeface="Times New Roman" pitchFamily="18" charset="0"/>
                <a:ea typeface="Tahoma" pitchFamily="34" charset="0"/>
                <a:cs typeface="Times New Roman" pitchFamily="18" charset="0"/>
              </a:rPr>
              <a:t>Postoje </a:t>
            </a:r>
            <a:r>
              <a:rPr lang="sr-Latn-RS" sz="2000" dirty="0" smtClean="0">
                <a:latin typeface="Times New Roman" pitchFamily="18" charset="0"/>
                <a:ea typeface="Tahoma" pitchFamily="34" charset="0"/>
                <a:cs typeface="Times New Roman" pitchFamily="18" charset="0"/>
              </a:rPr>
              <a:t>dva </a:t>
            </a:r>
            <a:r>
              <a:rPr lang="sr-Latn-RS" sz="2000" dirty="0">
                <a:latin typeface="Times New Roman" pitchFamily="18" charset="0"/>
                <a:ea typeface="Tahoma" pitchFamily="34" charset="0"/>
                <a:cs typeface="Times New Roman" pitchFamily="18" charset="0"/>
              </a:rPr>
              <a:t>osnovna tipa kućišta:</a:t>
            </a:r>
          </a:p>
          <a:p>
            <a:pPr lvl="1"/>
            <a:r>
              <a:rPr lang="sr-Latn-RS" sz="1800" dirty="0" smtClean="0">
                <a:latin typeface="Times New Roman" pitchFamily="18" charset="0"/>
                <a:ea typeface="Tahoma" pitchFamily="34" charset="0"/>
                <a:cs typeface="Times New Roman" pitchFamily="18" charset="0"/>
              </a:rPr>
              <a:t>desktop </a:t>
            </a:r>
            <a:r>
              <a:rPr lang="sr-Latn-RS" sz="1800" dirty="0">
                <a:latin typeface="Times New Roman" pitchFamily="18" charset="0"/>
                <a:ea typeface="Tahoma" pitchFamily="34" charset="0"/>
                <a:cs typeface="Times New Roman" pitchFamily="18" charset="0"/>
              </a:rPr>
              <a:t>i</a:t>
            </a:r>
          </a:p>
          <a:p>
            <a:pPr lvl="1"/>
            <a:r>
              <a:rPr lang="sr-Latn-RS" sz="1800" dirty="0" smtClean="0">
                <a:latin typeface="Times New Roman" pitchFamily="18" charset="0"/>
                <a:ea typeface="Tahoma" pitchFamily="34" charset="0"/>
                <a:cs typeface="Times New Roman" pitchFamily="18" charset="0"/>
              </a:rPr>
              <a:t>tower.</a:t>
            </a:r>
          </a:p>
          <a:p>
            <a:pPr marL="457200" lvl="1" indent="0">
              <a:buNone/>
            </a:pPr>
            <a:endParaRPr lang="sr-Latn-RS" sz="2000" dirty="0">
              <a:latin typeface="Times New Roman" pitchFamily="18" charset="0"/>
              <a:ea typeface="Tahoma" pitchFamily="34" charset="0"/>
              <a:cs typeface="Times New Roman" pitchFamily="18" charset="0"/>
            </a:endParaRPr>
          </a:p>
          <a:p>
            <a:pPr marL="285750" lvl="1">
              <a:buFont typeface="Arial" pitchFamily="34" charset="0"/>
              <a:buChar char="•"/>
            </a:pPr>
            <a:r>
              <a:rPr lang="sr-Latn-RS" sz="2000" dirty="0" smtClean="0">
                <a:latin typeface="Times New Roman" pitchFamily="18" charset="0"/>
                <a:ea typeface="Tahoma" pitchFamily="34" charset="0"/>
                <a:cs typeface="Times New Roman" pitchFamily="18" charset="0"/>
              </a:rPr>
              <a:t>Desktop kućište se nalazi na stolu i na njemu stoji monitor. Ova kućišta se danas gotovo ne koriste</a:t>
            </a:r>
          </a:p>
        </p:txBody>
      </p:sp>
      <p:pic>
        <p:nvPicPr>
          <p:cNvPr id="2050" name="Picture 2" descr="C:\Users\Nenad\Desktop\desktop.jpg"/>
          <p:cNvPicPr>
            <a:picLocks noChangeAspect="1" noChangeArrowheads="1"/>
          </p:cNvPicPr>
          <p:nvPr/>
        </p:nvPicPr>
        <p:blipFill rotWithShape="1">
          <a:blip r:embed="rId2">
            <a:extLst>
              <a:ext uri="{28A0092B-C50C-407E-A947-70E740481C1C}">
                <a14:useLocalDpi xmlns:a14="http://schemas.microsoft.com/office/drawing/2010/main" val="0"/>
              </a:ext>
            </a:extLst>
          </a:blip>
          <a:srcRect t="17974" b="10135"/>
          <a:stretch/>
        </p:blipFill>
        <p:spPr bwMode="auto">
          <a:xfrm>
            <a:off x="2748864" y="3810000"/>
            <a:ext cx="3646272" cy="213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6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Autofit/>
          </a:bodyPr>
          <a:lstStyle/>
          <a:p>
            <a:pPr algn="just"/>
            <a:r>
              <a:rPr lang="vi-VN" sz="1800" b="1" dirty="0" smtClean="0">
                <a:latin typeface="Times New Roman" pitchFamily="18" charset="0"/>
                <a:cs typeface="Times New Roman" pitchFamily="18" charset="0"/>
              </a:rPr>
              <a:t>Miš</a:t>
            </a:r>
            <a:r>
              <a:rPr lang="sr-Latn-RS" sz="1800" b="1"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 je ulazni uređaj i koristi se za izbor objekata na ekranu. Postoje dve vrste miševa: </a:t>
            </a:r>
            <a:r>
              <a:rPr lang="vi-VN" sz="1800" b="1" dirty="0">
                <a:latin typeface="Times New Roman" pitchFamily="18" charset="0"/>
                <a:cs typeface="Times New Roman" pitchFamily="18" charset="0"/>
              </a:rPr>
              <a:t>optički</a:t>
            </a:r>
            <a:r>
              <a:rPr lang="vi-VN" sz="1800" dirty="0">
                <a:latin typeface="Times New Roman" pitchFamily="18" charset="0"/>
                <a:cs typeface="Times New Roman" pitchFamily="18" charset="0"/>
              </a:rPr>
              <a:t> </a:t>
            </a:r>
            <a:r>
              <a:rPr lang="vi-VN" sz="1800" dirty="0" smtClean="0">
                <a:latin typeface="Times New Roman" pitchFamily="18" charset="0"/>
                <a:cs typeface="Times New Roman" pitchFamily="18" charset="0"/>
              </a:rPr>
              <a:t>i</a:t>
            </a:r>
            <a:r>
              <a:rPr lang="sr-Latn-RS" sz="1800" dirty="0" smtClean="0">
                <a:latin typeface="Times New Roman" pitchFamily="18" charset="0"/>
                <a:cs typeface="Times New Roman" pitchFamily="18" charset="0"/>
              </a:rPr>
              <a:t> </a:t>
            </a:r>
            <a:r>
              <a:rPr lang="vi-VN" sz="1800" b="1" dirty="0" smtClean="0">
                <a:latin typeface="Times New Roman" pitchFamily="18" charset="0"/>
                <a:cs typeface="Times New Roman" pitchFamily="18" charset="0"/>
              </a:rPr>
              <a:t>mehanički </a:t>
            </a:r>
            <a:r>
              <a:rPr lang="vi-VN" sz="1800" b="1" dirty="0">
                <a:latin typeface="Times New Roman" pitchFamily="18" charset="0"/>
                <a:cs typeface="Times New Roman" pitchFamily="18" charset="0"/>
              </a:rPr>
              <a:t>(sa kuglicom</a:t>
            </a:r>
            <a:r>
              <a:rPr lang="vi-VN" sz="1800" b="1"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a:t>
            </a:r>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vi-VN" sz="1800" b="1" dirty="0" smtClean="0">
                <a:latin typeface="Times New Roman" pitchFamily="18" charset="0"/>
                <a:cs typeface="Times New Roman" pitchFamily="18" charset="0"/>
              </a:rPr>
              <a:t>Džojstik</a:t>
            </a:r>
            <a:r>
              <a:rPr lang="sr-Latn-RS" sz="1800" dirty="0" smtClean="0">
                <a:latin typeface="Times New Roman" pitchFamily="18" charset="0"/>
                <a:cs typeface="Times New Roman" pitchFamily="18" charset="0"/>
              </a:rPr>
              <a:t> - </a:t>
            </a:r>
            <a:r>
              <a:rPr lang="vi-VN" sz="1800" dirty="0" smtClean="0">
                <a:latin typeface="Times New Roman" pitchFamily="18" charset="0"/>
                <a:cs typeface="Times New Roman" pitchFamily="18" charset="0"/>
              </a:rPr>
              <a:t>se </a:t>
            </a:r>
            <a:r>
              <a:rPr lang="vi-VN" sz="1800" dirty="0">
                <a:latin typeface="Times New Roman" pitchFamily="18" charset="0"/>
                <a:cs typeface="Times New Roman" pitchFamily="18" charset="0"/>
              </a:rPr>
              <a:t>uglavnom koristi za igre. Umesto kuglice kao kod miša, ima pokretnu palicu čijim pomeranjem se pomera kursor. Pritiskom na ugrađenu dugmad zadaju se komande</a:t>
            </a:r>
            <a:r>
              <a:rPr lang="vi-VN" sz="1800" dirty="0" smtClean="0">
                <a:latin typeface="Times New Roman" pitchFamily="18" charset="0"/>
                <a:cs typeface="Times New Roman" pitchFamily="18" charset="0"/>
              </a:rPr>
              <a:t>.</a:t>
            </a:r>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a:latin typeface="Times New Roman" pitchFamily="18" charset="0"/>
              <a:cs typeface="Times New Roman" pitchFamily="18" charset="0"/>
            </a:endParaRPr>
          </a:p>
          <a:p>
            <a:pPr algn="just"/>
            <a:endParaRPr lang="sr-Latn-RS" sz="1800" dirty="0" smtClean="0">
              <a:latin typeface="Times New Roman" pitchFamily="18" charset="0"/>
              <a:cs typeface="Times New Roman" pitchFamily="18" charset="0"/>
            </a:endParaRPr>
          </a:p>
          <a:p>
            <a:pPr algn="just"/>
            <a:r>
              <a:rPr lang="vi-VN" sz="1800" b="1" dirty="0">
                <a:latin typeface="+mn-lt"/>
              </a:rPr>
              <a:t>Čitači BAR koda</a:t>
            </a:r>
            <a:r>
              <a:rPr lang="vi-VN" sz="1800" dirty="0">
                <a:latin typeface="+mn-lt"/>
              </a:rPr>
              <a:t> čitaju svima nama dobro poznati "šipkasti kod" sastavljen od tankih i debljih linija sa različitim razmacima između njih a koji se nalazi na svakom maloprodajnom artiklu. BAR kod minimalno sadrži identifikacionu oznaku proizvođača i proizvoda i ima izuzetno veliki značaj za proizvodnju, trgovinu, transport itd, kao i savremeno elektronsko poslovanje.</a:t>
            </a:r>
            <a:endParaRPr lang="vi-VN" sz="1800" dirty="0">
              <a:latin typeface="+mn-lt"/>
              <a:cs typeface="Times New Roman" pitchFamily="18" charset="0"/>
            </a:endParaRPr>
          </a:p>
        </p:txBody>
      </p:sp>
      <p:pic>
        <p:nvPicPr>
          <p:cNvPr id="6146" name="Picture 2" descr="C:\Users\Nenad\Desktop\mk_wmowht_otherview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682" y="914401"/>
            <a:ext cx="2488018" cy="1371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Nenad\Desktop\PC_Dual_Shock_Joypad.jpg"/>
          <p:cNvPicPr>
            <a:picLocks noChangeAspect="1" noChangeArrowheads="1"/>
          </p:cNvPicPr>
          <p:nvPr/>
        </p:nvPicPr>
        <p:blipFill rotWithShape="1">
          <a:blip r:embed="rId3">
            <a:extLst>
              <a:ext uri="{28A0092B-C50C-407E-A947-70E740481C1C}">
                <a14:useLocalDpi xmlns:a14="http://schemas.microsoft.com/office/drawing/2010/main" val="0"/>
              </a:ext>
            </a:extLst>
          </a:blip>
          <a:srcRect t="18019" b="15735"/>
          <a:stretch/>
        </p:blipFill>
        <p:spPr bwMode="auto">
          <a:xfrm>
            <a:off x="871619" y="3124200"/>
            <a:ext cx="2481181" cy="1643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C:\Users\Nenad\Desktop\barcode-reader-1102023675.gif"/>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65" t="-242"/>
          <a:stretch/>
        </p:blipFill>
        <p:spPr bwMode="auto">
          <a:xfrm rot="2543316">
            <a:off x="5549249" y="2337601"/>
            <a:ext cx="2849908" cy="28739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889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algn="just"/>
            <a:r>
              <a:rPr lang="sr-Latn-RS" sz="1800" b="1" dirty="0" smtClean="0">
                <a:latin typeface="Times New Roman" pitchFamily="18" charset="0"/>
                <a:cs typeface="Times New Roman" pitchFamily="18" charset="0"/>
              </a:rPr>
              <a:t>Multimedijalni uređaji </a:t>
            </a:r>
            <a:r>
              <a:rPr lang="sr-Latn-RS"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S obzirom na to da je računar univerzalna mašina koja može da radi sa zvukom i slikom koji se uskladištavaju </a:t>
            </a:r>
            <a:r>
              <a:rPr lang="vi-VN" sz="1800" dirty="0" smtClean="0">
                <a:latin typeface="Times New Roman" pitchFamily="18" charset="0"/>
                <a:cs typeface="Times New Roman" pitchFamily="18" charset="0"/>
              </a:rPr>
              <a:t>u </a:t>
            </a:r>
            <a:r>
              <a:rPr lang="vi-VN" sz="1800" dirty="0">
                <a:latin typeface="Times New Roman" pitchFamily="18" charset="0"/>
                <a:cs typeface="Times New Roman" pitchFamily="18" charset="0"/>
              </a:rPr>
              <a:t>digitalnom obliku, na njega mogu da se priključe i uređaji koji omogućavaju snimanje i reprodukciju zvuka (</a:t>
            </a:r>
            <a:r>
              <a:rPr lang="vi-VN" sz="1800" b="1" dirty="0">
                <a:latin typeface="Times New Roman" pitchFamily="18" charset="0"/>
                <a:cs typeface="Times New Roman" pitchFamily="18" charset="0"/>
              </a:rPr>
              <a:t>mikrofon</a:t>
            </a:r>
            <a:r>
              <a:rPr lang="vi-VN" sz="1800" dirty="0">
                <a:latin typeface="Times New Roman" pitchFamily="18" charset="0"/>
                <a:cs typeface="Times New Roman" pitchFamily="18" charset="0"/>
              </a:rPr>
              <a:t> i </a:t>
            </a:r>
            <a:r>
              <a:rPr lang="vi-VN" sz="1800" b="1" dirty="0">
                <a:latin typeface="Times New Roman" pitchFamily="18" charset="0"/>
                <a:cs typeface="Times New Roman" pitchFamily="18" charset="0"/>
              </a:rPr>
              <a:t>zvučnik</a:t>
            </a:r>
            <a:r>
              <a:rPr lang="vi-VN" sz="1800" dirty="0">
                <a:latin typeface="Times New Roman" pitchFamily="18" charset="0"/>
                <a:cs typeface="Times New Roman" pitchFamily="18" charset="0"/>
              </a:rPr>
              <a:t>) i slike (</a:t>
            </a:r>
            <a:r>
              <a:rPr lang="vi-VN" sz="1800" b="1" dirty="0">
                <a:latin typeface="Times New Roman" pitchFamily="18" charset="0"/>
                <a:cs typeface="Times New Roman" pitchFamily="18" charset="0"/>
              </a:rPr>
              <a:t>digitalni </a:t>
            </a:r>
            <a:r>
              <a:rPr lang="vi-VN" sz="1800" b="1" dirty="0" smtClean="0">
                <a:latin typeface="Times New Roman" pitchFamily="18" charset="0"/>
                <a:cs typeface="Times New Roman" pitchFamily="18" charset="0"/>
              </a:rPr>
              <a:t>fotoaparati</a:t>
            </a:r>
            <a:r>
              <a:rPr lang="sr-Latn-RS" sz="1800" b="1" dirty="0" smtClean="0">
                <a:latin typeface="Times New Roman" pitchFamily="18" charset="0"/>
                <a:cs typeface="Times New Roman" pitchFamily="18" charset="0"/>
              </a:rPr>
              <a:t>,</a:t>
            </a:r>
            <a:r>
              <a:rPr lang="vi-VN" sz="1800" dirty="0">
                <a:latin typeface="Times New Roman" pitchFamily="18" charset="0"/>
                <a:cs typeface="Times New Roman" pitchFamily="18" charset="0"/>
              </a:rPr>
              <a:t> </a:t>
            </a:r>
            <a:r>
              <a:rPr lang="vi-VN" sz="1800" b="1" dirty="0">
                <a:latin typeface="Times New Roman" pitchFamily="18" charset="0"/>
                <a:cs typeface="Times New Roman" pitchFamily="18" charset="0"/>
              </a:rPr>
              <a:t>digitalna video-kamera</a:t>
            </a:r>
            <a:r>
              <a:rPr lang="vi-VN" sz="1800" dirty="0">
                <a:latin typeface="Times New Roman" pitchFamily="18" charset="0"/>
                <a:cs typeface="Times New Roman" pitchFamily="18" charset="0"/>
              </a:rPr>
              <a:t>).</a:t>
            </a:r>
            <a:endParaRPr lang="sr-Latn-RS" sz="1800" dirty="0">
              <a:latin typeface="Times New Roman" pitchFamily="18" charset="0"/>
              <a:cs typeface="Times New Roman" pitchFamily="18" charset="0"/>
            </a:endParaRPr>
          </a:p>
        </p:txBody>
      </p:sp>
      <p:pic>
        <p:nvPicPr>
          <p:cNvPr id="7170" name="Picture 2" descr="C:\Users\Nenad\Desktop\multi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486400" cy="4739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98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Pitanja</a:t>
            </a:r>
            <a:endParaRPr lang="sr-Latn-RS" sz="4000" dirty="0">
              <a:latin typeface="Times New Roman" pitchFamily="18" charset="0"/>
              <a:cs typeface="Times New Roman" pitchFamily="18" charset="0"/>
            </a:endParaRPr>
          </a:p>
        </p:txBody>
      </p:sp>
      <p:pic>
        <p:nvPicPr>
          <p:cNvPr id="1026" name="Picture 2" descr="C:\Users\Nenad\Desktop\question2-72466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13495" r="11642"/>
          <a:stretch/>
        </p:blipFill>
        <p:spPr bwMode="auto">
          <a:xfrm>
            <a:off x="8229600" y="0"/>
            <a:ext cx="972153" cy="16232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229600" cy="5410200"/>
          </a:xfrm>
        </p:spPr>
        <p:txBody>
          <a:bodyPr numCol="2">
            <a:noAutofit/>
          </a:bodyPr>
          <a:lstStyle/>
          <a:p>
            <a:pPr marL="457200" indent="-457200">
              <a:buFont typeface="+mj-lt"/>
              <a:buAutoNum type="arabicPeriod"/>
            </a:pPr>
            <a:r>
              <a:rPr lang="sr-Latn-RS" sz="1600" dirty="0" smtClean="0">
                <a:latin typeface="Times New Roman" pitchFamily="18" charset="0"/>
                <a:cs typeface="Times New Roman" pitchFamily="18" charset="0"/>
              </a:rPr>
              <a:t>Koje su tri osnovne celine PC računara?</a:t>
            </a:r>
          </a:p>
          <a:p>
            <a:pPr marL="457200" indent="-457200">
              <a:buFont typeface="+mj-lt"/>
              <a:buAutoNum type="arabicPeriod"/>
            </a:pPr>
            <a:r>
              <a:rPr lang="sr-Latn-RS" sz="1600" dirty="0" smtClean="0">
                <a:latin typeface="Times New Roman" pitchFamily="18" charset="0"/>
                <a:cs typeface="Times New Roman" pitchFamily="18" charset="0"/>
              </a:rPr>
              <a:t>Od čega se sastoji centralna jedinica?</a:t>
            </a:r>
          </a:p>
          <a:p>
            <a:pPr marL="457200" indent="-457200">
              <a:buFont typeface="+mj-lt"/>
              <a:buAutoNum type="arabicPeriod"/>
            </a:pPr>
            <a:r>
              <a:rPr lang="sr-Latn-RS" sz="1600" dirty="0" smtClean="0">
                <a:latin typeface="Times New Roman" pitchFamily="18" charset="0"/>
                <a:cs typeface="Times New Roman" pitchFamily="18" charset="0"/>
              </a:rPr>
              <a:t>Koje vrsta kućista postoje?</a:t>
            </a:r>
          </a:p>
          <a:p>
            <a:pPr marL="457200" indent="-457200">
              <a:buFont typeface="+mj-lt"/>
              <a:buAutoNum type="arabicPeriod"/>
            </a:pPr>
            <a:r>
              <a:rPr lang="sr-Latn-RS" sz="1600" dirty="0" smtClean="0">
                <a:latin typeface="Times New Roman" pitchFamily="18" charset="0"/>
                <a:cs typeface="Times New Roman" pitchFamily="18" charset="0"/>
              </a:rPr>
              <a:t>Sta je napajanje?</a:t>
            </a:r>
          </a:p>
          <a:p>
            <a:pPr marL="457200" indent="-457200">
              <a:buFont typeface="+mj-lt"/>
              <a:buAutoNum type="arabicPeriod"/>
            </a:pPr>
            <a:r>
              <a:rPr lang="sr-Latn-RS" sz="1600" dirty="0" smtClean="0">
                <a:latin typeface="Times New Roman" pitchFamily="18" charset="0"/>
                <a:cs typeface="Times New Roman" pitchFamily="18" charset="0"/>
              </a:rPr>
              <a:t>Šta se nalazi na matičnoj ploči?</a:t>
            </a:r>
          </a:p>
          <a:p>
            <a:pPr marL="457200" indent="-457200">
              <a:buFont typeface="+mj-lt"/>
              <a:buAutoNum type="arabicPeriod"/>
            </a:pPr>
            <a:r>
              <a:rPr lang="sr-Latn-RS" sz="1600" dirty="0" smtClean="0">
                <a:latin typeface="Times New Roman" pitchFamily="18" charset="0"/>
                <a:cs typeface="Times New Roman" pitchFamily="18" charset="0"/>
              </a:rPr>
              <a:t>Šta je proceor i koje su njegove najbitnije karakteristike?</a:t>
            </a:r>
          </a:p>
          <a:p>
            <a:pPr marL="457200" indent="-457200">
              <a:buFont typeface="+mj-lt"/>
              <a:buAutoNum type="arabicPeriod"/>
            </a:pPr>
            <a:r>
              <a:rPr lang="sr-Latn-RS" sz="1600" dirty="0" smtClean="0">
                <a:latin typeface="Times New Roman" pitchFamily="18" charset="0"/>
                <a:cs typeface="Times New Roman" pitchFamily="18" charset="0"/>
              </a:rPr>
              <a:t>Šta je RAM memorija?</a:t>
            </a:r>
          </a:p>
          <a:p>
            <a:pPr marL="457200" indent="-457200">
              <a:buFont typeface="+mj-lt"/>
              <a:buAutoNum type="arabicPeriod"/>
            </a:pPr>
            <a:r>
              <a:rPr lang="sr-Latn-RS" sz="1600" dirty="0" smtClean="0">
                <a:latin typeface="Times New Roman" pitchFamily="18" charset="0"/>
                <a:cs typeface="Times New Roman" pitchFamily="18" charset="0"/>
              </a:rPr>
              <a:t>Koje vrste RAM memorije postoje?</a:t>
            </a:r>
          </a:p>
          <a:p>
            <a:pPr marL="457200" indent="-457200">
              <a:buFont typeface="+mj-lt"/>
              <a:buAutoNum type="arabicPeriod"/>
            </a:pPr>
            <a:r>
              <a:rPr lang="sr-Latn-RS" sz="1600" dirty="0" smtClean="0">
                <a:latin typeface="Times New Roman" pitchFamily="18" charset="0"/>
                <a:cs typeface="Times New Roman" pitchFamily="18" charset="0"/>
              </a:rPr>
              <a:t>Šta je ROM memorija i čemu služi?</a:t>
            </a:r>
          </a:p>
          <a:p>
            <a:pPr marL="457200" indent="-457200">
              <a:buFont typeface="+mj-lt"/>
              <a:buAutoNum type="arabicPeriod"/>
            </a:pPr>
            <a:r>
              <a:rPr lang="sr-Latn-RS" sz="1600" dirty="0" smtClean="0">
                <a:latin typeface="Times New Roman" pitchFamily="18" charset="0"/>
                <a:cs typeface="Times New Roman" pitchFamily="18" charset="0"/>
              </a:rPr>
              <a:t>Šta je keš memorija?</a:t>
            </a:r>
          </a:p>
          <a:p>
            <a:pPr marL="457200" indent="-457200">
              <a:buFont typeface="+mj-lt"/>
              <a:buAutoNum type="arabicPeriod"/>
            </a:pPr>
            <a:r>
              <a:rPr lang="sr-Latn-RS" sz="1600" dirty="0" smtClean="0">
                <a:latin typeface="Times New Roman" pitchFamily="18" charset="0"/>
                <a:cs typeface="Times New Roman" pitchFamily="18" charset="0"/>
              </a:rPr>
              <a:t>Koje vrste magistrala postoje?</a:t>
            </a:r>
          </a:p>
          <a:p>
            <a:pPr marL="457200" indent="-457200">
              <a:buFont typeface="+mj-lt"/>
              <a:buAutoNum type="arabicPeriod"/>
            </a:pPr>
            <a:r>
              <a:rPr lang="sr-Latn-RS" sz="1600" dirty="0" smtClean="0">
                <a:latin typeface="Times New Roman" pitchFamily="18" charset="0"/>
                <a:cs typeface="Times New Roman" pitchFamily="18" charset="0"/>
              </a:rPr>
              <a:t>Šta radi magistrala podataka, šta adresna, a šta kontrolna?</a:t>
            </a:r>
          </a:p>
          <a:p>
            <a:pPr marL="457200" indent="-457200">
              <a:buFont typeface="+mj-lt"/>
              <a:buAutoNum type="arabicPeriod"/>
            </a:pPr>
            <a:r>
              <a:rPr lang="sr-Latn-RS" sz="1600" dirty="0" smtClean="0">
                <a:latin typeface="Times New Roman" pitchFamily="18" charset="0"/>
                <a:cs typeface="Times New Roman" pitchFamily="18" charset="0"/>
              </a:rPr>
              <a:t>Čemu služe portovi na matičnoj ploči? Nabroj bar tri vrste portova.</a:t>
            </a:r>
          </a:p>
          <a:p>
            <a:pPr marL="457200" indent="-457200">
              <a:buFont typeface="+mj-lt"/>
              <a:buAutoNum type="arabicPeriod"/>
            </a:pPr>
            <a:r>
              <a:rPr lang="sr-Latn-RS" sz="1600" dirty="0" smtClean="0">
                <a:latin typeface="Times New Roman" pitchFamily="18" charset="0"/>
                <a:cs typeface="Times New Roman" pitchFamily="18" charset="0"/>
              </a:rPr>
              <a:t>Koja je razlika između serijskog i paralelnog porta?</a:t>
            </a:r>
          </a:p>
          <a:p>
            <a:pPr marL="457200" indent="-457200">
              <a:buFont typeface="+mj-lt"/>
              <a:buAutoNum type="arabicPeriod"/>
            </a:pPr>
            <a:r>
              <a:rPr lang="sr-Latn-RS" sz="1600" dirty="0" smtClean="0">
                <a:latin typeface="Times New Roman" pitchFamily="18" charset="0"/>
                <a:cs typeface="Times New Roman" pitchFamily="18" charset="0"/>
              </a:rPr>
              <a:t>Čemu služi USB port?</a:t>
            </a:r>
          </a:p>
          <a:p>
            <a:pPr marL="457200" indent="-457200">
              <a:buFont typeface="+mj-lt"/>
              <a:buAutoNum type="arabicPeriod"/>
            </a:pPr>
            <a:r>
              <a:rPr lang="sr-Latn-RS" sz="1600" dirty="0" smtClean="0">
                <a:latin typeface="Times New Roman" pitchFamily="18" charset="0"/>
                <a:cs typeface="Times New Roman" pitchFamily="18" charset="0"/>
              </a:rPr>
              <a:t>Čemu služi grafička kartica i koje su njene karakteristike?</a:t>
            </a:r>
          </a:p>
          <a:p>
            <a:pPr marL="457200" indent="-457200">
              <a:buFont typeface="+mj-lt"/>
              <a:buAutoNum type="arabicPeriod"/>
            </a:pPr>
            <a:r>
              <a:rPr lang="sr-Latn-RS" sz="1600" dirty="0" smtClean="0">
                <a:latin typeface="Times New Roman" pitchFamily="18" charset="0"/>
                <a:cs typeface="Times New Roman" pitchFamily="18" charset="0"/>
              </a:rPr>
              <a:t>Koje vrste grafičkih kartica razlikujemo?</a:t>
            </a:r>
          </a:p>
          <a:p>
            <a:pPr marL="457200" indent="-457200">
              <a:buFont typeface="+mj-lt"/>
              <a:buAutoNum type="arabicPeriod"/>
            </a:pPr>
            <a:r>
              <a:rPr lang="sr-Latn-RS" sz="1600" dirty="0" smtClean="0">
                <a:latin typeface="Times New Roman" pitchFamily="18" charset="0"/>
                <a:cs typeface="Times New Roman" pitchFamily="18" charset="0"/>
              </a:rPr>
              <a:t>Šta je hard disk i koji tipovi postoje?</a:t>
            </a:r>
          </a:p>
          <a:p>
            <a:pPr marL="457200" indent="-457200">
              <a:buFont typeface="+mj-lt"/>
              <a:buAutoNum type="arabicPeriod"/>
            </a:pPr>
            <a:r>
              <a:rPr lang="sr-Latn-RS" sz="1600" dirty="0" smtClean="0">
                <a:latin typeface="Times New Roman" pitchFamily="18" charset="0"/>
                <a:cs typeface="Times New Roman" pitchFamily="18" charset="0"/>
              </a:rPr>
              <a:t>Šta su optički uređaji? Pomoću čega čitaju zapise sa diskova?</a:t>
            </a:r>
          </a:p>
          <a:p>
            <a:pPr marL="457200" indent="-457200">
              <a:buFont typeface="+mj-lt"/>
              <a:buAutoNum type="arabicPeriod"/>
            </a:pPr>
            <a:r>
              <a:rPr lang="sr-Latn-RS" sz="1600" dirty="0" smtClean="0">
                <a:latin typeface="Times New Roman" pitchFamily="18" charset="0"/>
                <a:cs typeface="Times New Roman" pitchFamily="18" charset="0"/>
              </a:rPr>
              <a:t>Šta je fleš disk?</a:t>
            </a:r>
          </a:p>
          <a:p>
            <a:pPr marL="457200" indent="-457200">
              <a:buFont typeface="+mj-lt"/>
              <a:buAutoNum type="arabicPeriod"/>
            </a:pPr>
            <a:r>
              <a:rPr lang="sr-Latn-RS" sz="1600" dirty="0" smtClean="0">
                <a:latin typeface="Times New Roman" pitchFamily="18" charset="0"/>
                <a:cs typeface="Times New Roman" pitchFamily="18" charset="0"/>
              </a:rPr>
              <a:t>Nabroj bar tri vrste dodatnih kartica u računaru i objasni čemu služe.</a:t>
            </a:r>
          </a:p>
          <a:p>
            <a:pPr marL="457200" indent="-457200">
              <a:buFont typeface="+mj-lt"/>
              <a:buAutoNum type="arabicPeriod"/>
            </a:pPr>
            <a:r>
              <a:rPr lang="sr-Latn-RS" sz="1600" dirty="0" smtClean="0">
                <a:latin typeface="Times New Roman" pitchFamily="18" charset="0"/>
                <a:cs typeface="Times New Roman" pitchFamily="18" charset="0"/>
              </a:rPr>
              <a:t>Šta je monitor i koje vrste monitora postoje?</a:t>
            </a:r>
          </a:p>
          <a:p>
            <a:pPr marL="457200" indent="-457200">
              <a:buFont typeface="+mj-lt"/>
              <a:buAutoNum type="arabicPeriod"/>
            </a:pPr>
            <a:r>
              <a:rPr lang="sr-Latn-RS" sz="1600" dirty="0" smtClean="0">
                <a:latin typeface="Times New Roman" pitchFamily="18" charset="0"/>
                <a:cs typeface="Times New Roman" pitchFamily="18" charset="0"/>
              </a:rPr>
              <a:t>Koje su karakteristike LCD monitora?</a:t>
            </a:r>
          </a:p>
          <a:p>
            <a:pPr marL="457200" indent="-457200">
              <a:buFont typeface="+mj-lt"/>
              <a:buAutoNum type="arabicPeriod"/>
            </a:pPr>
            <a:r>
              <a:rPr lang="sr-Latn-RS" sz="1600" dirty="0" smtClean="0">
                <a:latin typeface="Times New Roman" pitchFamily="18" charset="0"/>
                <a:cs typeface="Times New Roman" pitchFamily="18" charset="0"/>
              </a:rPr>
              <a:t>Od čega se sastoje LED monitori?</a:t>
            </a:r>
          </a:p>
          <a:p>
            <a:pPr marL="457200" indent="-457200">
              <a:buFont typeface="+mj-lt"/>
              <a:buAutoNum type="arabicPeriod"/>
            </a:pPr>
            <a:r>
              <a:rPr lang="sr-Latn-RS" sz="1600" dirty="0" smtClean="0">
                <a:latin typeface="Times New Roman" pitchFamily="18" charset="0"/>
                <a:cs typeface="Times New Roman" pitchFamily="18" charset="0"/>
              </a:rPr>
              <a:t>Čemu služi tastatura?</a:t>
            </a:r>
          </a:p>
          <a:p>
            <a:pPr marL="457200" indent="-457200">
              <a:buFont typeface="+mj-lt"/>
              <a:buAutoNum type="arabicPeriod"/>
            </a:pPr>
            <a:r>
              <a:rPr lang="sr-Latn-RS" sz="1600" dirty="0" smtClean="0">
                <a:latin typeface="Times New Roman" pitchFamily="18" charset="0"/>
                <a:cs typeface="Times New Roman" pitchFamily="18" charset="0"/>
              </a:rPr>
              <a:t>Navedi grupe tastera na tastaturi i čemu oni služe?</a:t>
            </a:r>
          </a:p>
          <a:p>
            <a:pPr marL="457200" indent="-457200">
              <a:buFont typeface="+mj-lt"/>
              <a:buAutoNum type="arabicPeriod"/>
            </a:pPr>
            <a:r>
              <a:rPr lang="sr-Latn-RS" sz="1600" dirty="0" smtClean="0">
                <a:latin typeface="Times New Roman" pitchFamily="18" charset="0"/>
                <a:cs typeface="Times New Roman" pitchFamily="18" charset="0"/>
              </a:rPr>
              <a:t>Šta su štampači, a šta skeneri? </a:t>
            </a:r>
            <a:r>
              <a:rPr lang="sr-Latn-RS" sz="1600" smtClean="0">
                <a:latin typeface="Times New Roman" pitchFamily="18" charset="0"/>
                <a:cs typeface="Times New Roman" pitchFamily="18" charset="0"/>
              </a:rPr>
              <a:t>Koje </a:t>
            </a:r>
            <a:r>
              <a:rPr lang="sr-Latn-RS" sz="1600" dirty="0" smtClean="0">
                <a:latin typeface="Times New Roman" pitchFamily="18" charset="0"/>
                <a:cs typeface="Times New Roman" pitchFamily="18" charset="0"/>
              </a:rPr>
              <a:t>vrste štampača postoje?</a:t>
            </a:r>
          </a:p>
          <a:p>
            <a:pPr marL="457200" indent="-457200">
              <a:buFont typeface="+mj-lt"/>
              <a:buAutoNum type="arabicPeriod"/>
            </a:pPr>
            <a:r>
              <a:rPr lang="sr-Latn-RS" sz="1600" dirty="0" smtClean="0">
                <a:latin typeface="Times New Roman" pitchFamily="18" charset="0"/>
                <a:cs typeface="Times New Roman" pitchFamily="18" charset="0"/>
              </a:rPr>
              <a:t>Šta je miš i koje vrste miševa razlikujemo?</a:t>
            </a:r>
          </a:p>
        </p:txBody>
      </p:sp>
    </p:spTree>
    <p:extLst>
      <p:ext uri="{BB962C8B-B14F-4D97-AF65-F5344CB8AC3E}">
        <p14:creationId xmlns:p14="http://schemas.microsoft.com/office/powerpoint/2010/main" val="299300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sr-Latn-RS" sz="4000" b="1" dirty="0" smtClean="0">
                <a:latin typeface="Times New Roman" pitchFamily="18" charset="0"/>
                <a:cs typeface="Times New Roman" pitchFamily="18" charset="0"/>
              </a:rPr>
              <a:t>Tower kućišta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2000" dirty="0">
                <a:latin typeface="+mn-lt"/>
              </a:rPr>
              <a:t>Tower kućište obično stoji na podu pod stolom a monitor računara na stolu. Postoje tri </a:t>
            </a:r>
            <a:r>
              <a:rPr lang="vi-VN" sz="2000" dirty="0" smtClean="0">
                <a:latin typeface="+mn-lt"/>
              </a:rPr>
              <a:t>tipa</a:t>
            </a:r>
            <a:r>
              <a:rPr lang="sr-Latn-RS" sz="2000" dirty="0" smtClean="0">
                <a:latin typeface="+mn-lt"/>
              </a:rPr>
              <a:t> </a:t>
            </a:r>
            <a:r>
              <a:rPr lang="vi-VN" sz="2000" dirty="0" smtClean="0">
                <a:latin typeface="+mn-lt"/>
              </a:rPr>
              <a:t>tower </a:t>
            </a:r>
            <a:r>
              <a:rPr lang="vi-VN" sz="2000" dirty="0">
                <a:latin typeface="+mn-lt"/>
              </a:rPr>
              <a:t>kućišta:</a:t>
            </a:r>
          </a:p>
          <a:p>
            <a:pPr lvl="1" algn="just"/>
            <a:r>
              <a:rPr lang="vi-VN" sz="1800" dirty="0">
                <a:latin typeface="+mn-lt"/>
              </a:rPr>
              <a:t>mini tower,</a:t>
            </a:r>
          </a:p>
          <a:p>
            <a:pPr lvl="1" algn="just"/>
            <a:r>
              <a:rPr lang="vi-VN" sz="1800" dirty="0" smtClean="0">
                <a:latin typeface="+mn-lt"/>
              </a:rPr>
              <a:t>mid</a:t>
            </a:r>
            <a:r>
              <a:rPr lang="sr-Latn-RS" sz="1800" dirty="0" smtClean="0">
                <a:latin typeface="+mn-lt"/>
              </a:rPr>
              <a:t>i</a:t>
            </a:r>
            <a:r>
              <a:rPr lang="vi-VN" sz="1800" dirty="0" smtClean="0">
                <a:latin typeface="+mn-lt"/>
              </a:rPr>
              <a:t> </a:t>
            </a:r>
            <a:r>
              <a:rPr lang="sr-Latn-RS" sz="1800" dirty="0" smtClean="0">
                <a:latin typeface="+mn-lt"/>
              </a:rPr>
              <a:t>(middle) </a:t>
            </a:r>
            <a:r>
              <a:rPr lang="vi-VN" sz="1800" dirty="0" smtClean="0">
                <a:latin typeface="+mn-lt"/>
              </a:rPr>
              <a:t>tower </a:t>
            </a:r>
            <a:r>
              <a:rPr lang="vi-VN" sz="1800" dirty="0">
                <a:latin typeface="+mn-lt"/>
              </a:rPr>
              <a:t>i</a:t>
            </a:r>
          </a:p>
          <a:p>
            <a:pPr lvl="1" algn="just"/>
            <a:r>
              <a:rPr lang="vi-VN" sz="1800" dirty="0">
                <a:latin typeface="+mn-lt"/>
              </a:rPr>
              <a:t>big tower</a:t>
            </a:r>
            <a:r>
              <a:rPr lang="vi-VN" sz="1800" dirty="0" smtClean="0">
                <a:latin typeface="+mn-lt"/>
              </a:rPr>
              <a:t>.</a:t>
            </a:r>
            <a:endParaRPr lang="sr-Latn-RS" sz="1800" dirty="0" smtClean="0">
              <a:latin typeface="+mn-lt"/>
            </a:endParaRPr>
          </a:p>
          <a:p>
            <a:pPr marL="457200" lvl="1" indent="0" algn="just">
              <a:buNone/>
            </a:pPr>
            <a:endParaRPr lang="vi-VN" sz="2000" dirty="0">
              <a:latin typeface="+mn-lt"/>
            </a:endParaRPr>
          </a:p>
          <a:p>
            <a:pPr algn="just"/>
            <a:r>
              <a:rPr lang="vi-VN" sz="2000" dirty="0">
                <a:latin typeface="+mn-lt"/>
              </a:rPr>
              <a:t>Ova kućišta se međusobno razlikuju po veličini. Mini i </a:t>
            </a:r>
            <a:r>
              <a:rPr lang="vi-VN" sz="2000" dirty="0" smtClean="0">
                <a:latin typeface="+mn-lt"/>
              </a:rPr>
              <a:t>mid</a:t>
            </a:r>
            <a:r>
              <a:rPr lang="sr-Latn-RS" sz="2000" dirty="0" smtClean="0">
                <a:latin typeface="+mn-lt"/>
              </a:rPr>
              <a:t>i</a:t>
            </a:r>
            <a:r>
              <a:rPr lang="vi-VN" sz="2000" dirty="0" smtClean="0">
                <a:latin typeface="+mn-lt"/>
              </a:rPr>
              <a:t> </a:t>
            </a:r>
            <a:r>
              <a:rPr lang="vi-VN" sz="2000" dirty="0">
                <a:latin typeface="+mn-lt"/>
              </a:rPr>
              <a:t>tower kućišta se obično koriste za </a:t>
            </a:r>
            <a:r>
              <a:rPr lang="vi-VN" sz="2000" dirty="0" smtClean="0">
                <a:latin typeface="+mn-lt"/>
              </a:rPr>
              <a:t>ku</a:t>
            </a:r>
            <a:r>
              <a:rPr lang="sr-Latn-RS" sz="2000" dirty="0" smtClean="0">
                <a:latin typeface="+mn-lt"/>
              </a:rPr>
              <a:t>ć</a:t>
            </a:r>
            <a:r>
              <a:rPr lang="vi-VN" sz="2000" dirty="0" smtClean="0">
                <a:latin typeface="+mn-lt"/>
              </a:rPr>
              <a:t>ne </a:t>
            </a:r>
            <a:r>
              <a:rPr lang="vi-VN" sz="2000" dirty="0">
                <a:latin typeface="+mn-lt"/>
              </a:rPr>
              <a:t>poslove dok je big tower kućište koje se koristi za servere i profesionalnu upotrebu gde u računarskom sistemu postoji veći broj komponenata.</a:t>
            </a:r>
            <a:endParaRPr lang="sr-Latn-RS" sz="1800" dirty="0">
              <a:latin typeface="+mn-lt"/>
            </a:endParaRPr>
          </a:p>
        </p:txBody>
      </p:sp>
    </p:spTree>
    <p:extLst>
      <p:ext uri="{BB962C8B-B14F-4D97-AF65-F5344CB8AC3E}">
        <p14:creationId xmlns:p14="http://schemas.microsoft.com/office/powerpoint/2010/main" val="395574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enad\Desktop\desktop-vostro-220mt-295.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5966" r="13706"/>
          <a:stretch/>
        </p:blipFill>
        <p:spPr bwMode="auto">
          <a:xfrm>
            <a:off x="990600" y="566286"/>
            <a:ext cx="1982804" cy="2642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Nenad\Desktop\imgB9425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043" r="18864"/>
          <a:stretch/>
        </p:blipFill>
        <p:spPr bwMode="auto">
          <a:xfrm>
            <a:off x="3429000" y="603183"/>
            <a:ext cx="1857676" cy="3091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Nenad\Desktop\coolermaster-btx-tota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485" y="603183"/>
            <a:ext cx="2796306" cy="4533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2796" y="3124200"/>
            <a:ext cx="2135204" cy="400110"/>
          </a:xfrm>
          <a:prstGeom prst="rect">
            <a:avLst/>
          </a:prstGeom>
          <a:noFill/>
        </p:spPr>
        <p:txBody>
          <a:bodyPr wrap="square" rtlCol="0">
            <a:spAutoFit/>
          </a:bodyPr>
          <a:lstStyle/>
          <a:p>
            <a:pPr algn="ctr"/>
            <a:r>
              <a:rPr lang="sr-Latn-RS" sz="2000" dirty="0" smtClean="0">
                <a:latin typeface="Times New Roman" pitchFamily="18" charset="0"/>
                <a:cs typeface="Times New Roman" pitchFamily="18" charset="0"/>
              </a:rPr>
              <a:t>Mini tower</a:t>
            </a:r>
            <a:endParaRPr lang="sr-Latn-RS" sz="2000" dirty="0">
              <a:latin typeface="Times New Roman" pitchFamily="18" charset="0"/>
              <a:cs typeface="Times New Roman" pitchFamily="18" charset="0"/>
            </a:endParaRPr>
          </a:p>
        </p:txBody>
      </p:sp>
      <p:sp>
        <p:nvSpPr>
          <p:cNvPr id="9" name="TextBox 8"/>
          <p:cNvSpPr txBox="1"/>
          <p:nvPr/>
        </p:nvSpPr>
        <p:spPr>
          <a:xfrm>
            <a:off x="3427396" y="3943290"/>
            <a:ext cx="2135204" cy="400110"/>
          </a:xfrm>
          <a:prstGeom prst="rect">
            <a:avLst/>
          </a:prstGeom>
          <a:noFill/>
        </p:spPr>
        <p:txBody>
          <a:bodyPr wrap="square" rtlCol="0">
            <a:spAutoFit/>
          </a:bodyPr>
          <a:lstStyle/>
          <a:p>
            <a:pPr algn="ctr"/>
            <a:r>
              <a:rPr lang="sr-Latn-RS" sz="2000" dirty="0" smtClean="0">
                <a:latin typeface="Times New Roman" pitchFamily="18" charset="0"/>
                <a:cs typeface="Times New Roman" pitchFamily="18" charset="0"/>
              </a:rPr>
              <a:t>Midi tower</a:t>
            </a:r>
            <a:endParaRPr lang="sr-Latn-RS" sz="2000" dirty="0">
              <a:latin typeface="Times New Roman" pitchFamily="18" charset="0"/>
              <a:cs typeface="Times New Roman" pitchFamily="18" charset="0"/>
            </a:endParaRPr>
          </a:p>
        </p:txBody>
      </p:sp>
      <p:sp>
        <p:nvSpPr>
          <p:cNvPr id="10" name="TextBox 9"/>
          <p:cNvSpPr txBox="1"/>
          <p:nvPr/>
        </p:nvSpPr>
        <p:spPr>
          <a:xfrm>
            <a:off x="6246796" y="5334000"/>
            <a:ext cx="2135204" cy="400110"/>
          </a:xfrm>
          <a:prstGeom prst="rect">
            <a:avLst/>
          </a:prstGeom>
          <a:noFill/>
        </p:spPr>
        <p:txBody>
          <a:bodyPr wrap="square" rtlCol="0">
            <a:spAutoFit/>
          </a:bodyPr>
          <a:lstStyle/>
          <a:p>
            <a:pPr algn="ctr"/>
            <a:r>
              <a:rPr lang="sr-Latn-RS" sz="2000" dirty="0" smtClean="0">
                <a:latin typeface="Times New Roman" pitchFamily="18" charset="0"/>
                <a:cs typeface="Times New Roman" pitchFamily="18" charset="0"/>
              </a:rPr>
              <a:t>Big tower</a:t>
            </a:r>
            <a:endParaRPr lang="sr-Latn-R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9697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Napajanje</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vi-VN" sz="2000" dirty="0">
                <a:latin typeface="Times New Roman" pitchFamily="18" charset="0"/>
                <a:cs typeface="Times New Roman" pitchFamily="18" charset="0"/>
              </a:rPr>
              <a:t>Izvor za napajanje strujom </a:t>
            </a:r>
            <a:r>
              <a:rPr lang="vi-VN" sz="2000" dirty="0" smtClean="0">
                <a:latin typeface="Times New Roman" pitchFamily="18" charset="0"/>
                <a:cs typeface="Times New Roman" pitchFamily="18" charset="0"/>
              </a:rPr>
              <a:t>obezbeđuje </a:t>
            </a:r>
            <a:r>
              <a:rPr lang="vi-VN" sz="2000" dirty="0">
                <a:latin typeface="Times New Roman" pitchFamily="18" charset="0"/>
                <a:cs typeface="Times New Roman" pitchFamily="18" charset="0"/>
              </a:rPr>
              <a:t>električnu energiju za napajanje svih komponenata računara koji se nalaze unutar kućišta i zbog toga mora da </a:t>
            </a:r>
            <a:r>
              <a:rPr lang="vi-VN" sz="2000" dirty="0" smtClean="0">
                <a:latin typeface="Times New Roman" pitchFamily="18" charset="0"/>
                <a:cs typeface="Times New Roman" pitchFamily="18" charset="0"/>
              </a:rPr>
              <a:t>ima </a:t>
            </a:r>
            <a:r>
              <a:rPr lang="vi-VN" sz="2000" dirty="0">
                <a:latin typeface="Times New Roman" pitchFamily="18" charset="0"/>
                <a:cs typeface="Times New Roman" pitchFamily="18" charset="0"/>
              </a:rPr>
              <a:t>dovoljno snage da omogući napajanje postojećih komponenata i eventualnih kasnijih proširenja. Snaga  napajanja  je  </a:t>
            </a:r>
            <a:r>
              <a:rPr lang="vi-VN" sz="2000" dirty="0" smtClean="0">
                <a:latin typeface="Times New Roman" pitchFamily="18" charset="0"/>
                <a:cs typeface="Times New Roman" pitchFamily="18" charset="0"/>
              </a:rPr>
              <a:t>obično </a:t>
            </a:r>
            <a:r>
              <a:rPr lang="vi-VN" sz="2000" dirty="0">
                <a:latin typeface="Times New Roman" pitchFamily="18" charset="0"/>
                <a:cs typeface="Times New Roman" pitchFamily="18" charset="0"/>
              </a:rPr>
              <a:t>od 400 do </a:t>
            </a:r>
            <a:r>
              <a:rPr lang="sr-Latn-RS" sz="2000" dirty="0" smtClean="0">
                <a:latin typeface="Times New Roman" pitchFamily="18" charset="0"/>
                <a:cs typeface="Times New Roman" pitchFamily="18" charset="0"/>
              </a:rPr>
              <a:t>6</a:t>
            </a:r>
            <a:r>
              <a:rPr lang="vi-VN" sz="2000" dirty="0" smtClean="0">
                <a:latin typeface="Times New Roman" pitchFamily="18" charset="0"/>
                <a:cs typeface="Times New Roman" pitchFamily="18" charset="0"/>
              </a:rPr>
              <a:t>00W.</a:t>
            </a:r>
            <a:endParaRPr lang="vi-VN" sz="2000" dirty="0">
              <a:latin typeface="Times New Roman" pitchFamily="18" charset="0"/>
              <a:cs typeface="Times New Roman" pitchFamily="18" charset="0"/>
            </a:endParaRPr>
          </a:p>
          <a:p>
            <a:pPr algn="just"/>
            <a:r>
              <a:rPr lang="sr-Latn-RS" sz="2000" dirty="0">
                <a:latin typeface="Times New Roman" pitchFamily="18" charset="0"/>
                <a:cs typeface="Times New Roman" pitchFamily="18" charset="0"/>
              </a:rPr>
              <a:t>Uređaj koji </a:t>
            </a:r>
            <a:r>
              <a:rPr lang="sr-Latn-RS" sz="2000" dirty="0" smtClean="0">
                <a:latin typeface="Times New Roman" pitchFamily="18" charset="0"/>
                <a:cs typeface="Times New Roman" pitchFamily="18" charset="0"/>
              </a:rPr>
              <a:t>računaru </a:t>
            </a:r>
            <a:r>
              <a:rPr lang="sr-Latn-RS" sz="2000" dirty="0">
                <a:latin typeface="Times New Roman" pitchFamily="18" charset="0"/>
                <a:cs typeface="Times New Roman" pitchFamily="18" charset="0"/>
              </a:rPr>
              <a:t>služi kao dodatno napajanje u slučaju nestanka struje, naziva se UPS (uninterruptible power supply</a:t>
            </a:r>
            <a:r>
              <a:rPr lang="sr-Latn-RS"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pic>
        <p:nvPicPr>
          <p:cNvPr id="4098" name="Picture 2" descr="C:\Users\Nenad\Desktop\skse01a.veli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2281" y="3886200"/>
            <a:ext cx="2894013" cy="2658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Nenad\Desktop\Frontier-ATX-napajanje-500W-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145" b="17832"/>
          <a:stretch/>
        </p:blipFill>
        <p:spPr bwMode="auto">
          <a:xfrm>
            <a:off x="838200" y="4325300"/>
            <a:ext cx="2781300" cy="1780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Nenad\Desktop\UPS__Uninterrupted_Power_Supply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86200"/>
            <a:ext cx="2475781" cy="2475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sr-Latn-RS" sz="4000" b="1" dirty="0" smtClean="0">
                <a:latin typeface="Times New Roman" pitchFamily="18" charset="0"/>
                <a:cs typeface="Times New Roman" pitchFamily="18" charset="0"/>
              </a:rPr>
              <a:t>Matična ploča</a:t>
            </a:r>
            <a:endParaRPr lang="sr-Latn-R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sr-Latn-RS" sz="2000" dirty="0">
                <a:latin typeface="Times New Roman" pitchFamily="18" charset="0"/>
                <a:cs typeface="Times New Roman" pitchFamily="18" charset="0"/>
              </a:rPr>
              <a:t>Na osnovnoj (matičnoj) ploči PC računara nalaze se sledeće komponente</a:t>
            </a:r>
            <a:r>
              <a:rPr lang="sr-Latn-RS" sz="2000" dirty="0" smtClean="0">
                <a:latin typeface="Times New Roman" pitchFamily="18" charset="0"/>
                <a:cs typeface="Times New Roman" pitchFamily="18" charset="0"/>
              </a:rPr>
              <a:t>:</a:t>
            </a:r>
          </a:p>
          <a:p>
            <a:pPr marL="0" indent="0" algn="just">
              <a:buNone/>
            </a:pPr>
            <a:endParaRPr lang="sr-Latn-RS" sz="2000" dirty="0">
              <a:latin typeface="Times New Roman" pitchFamily="18" charset="0"/>
              <a:cs typeface="Times New Roman" pitchFamily="18" charset="0"/>
            </a:endParaRPr>
          </a:p>
          <a:p>
            <a:pPr lvl="1"/>
            <a:r>
              <a:rPr lang="sr-Latn-RS" sz="1800" dirty="0">
                <a:latin typeface="Times New Roman" pitchFamily="18" charset="0"/>
                <a:cs typeface="Times New Roman" pitchFamily="18" charset="0"/>
              </a:rPr>
              <a:t>Priključak za procesor,</a:t>
            </a:r>
          </a:p>
          <a:p>
            <a:pPr lvl="1"/>
            <a:r>
              <a:rPr lang="sr-Latn-RS" sz="1800" dirty="0">
                <a:latin typeface="Times New Roman" pitchFamily="18" charset="0"/>
                <a:cs typeface="Times New Roman" pitchFamily="18" charset="0"/>
              </a:rPr>
              <a:t>Priključci za </a:t>
            </a:r>
            <a:r>
              <a:rPr lang="sr-Latn-RS" sz="1800" dirty="0" smtClean="0">
                <a:latin typeface="Times New Roman" pitchFamily="18" charset="0"/>
                <a:cs typeface="Times New Roman" pitchFamily="18" charset="0"/>
              </a:rPr>
              <a:t>RAM memoriju,</a:t>
            </a:r>
            <a:endParaRPr lang="sr-Latn-RS" sz="1800" dirty="0">
              <a:latin typeface="Times New Roman" pitchFamily="18" charset="0"/>
              <a:cs typeface="Times New Roman" pitchFamily="18" charset="0"/>
            </a:endParaRPr>
          </a:p>
          <a:p>
            <a:pPr lvl="1"/>
            <a:r>
              <a:rPr lang="sr-Latn-RS" sz="1800" dirty="0">
                <a:latin typeface="Times New Roman" pitchFamily="18" charset="0"/>
                <a:cs typeface="Times New Roman" pitchFamily="18" charset="0"/>
              </a:rPr>
              <a:t>Magistrale,</a:t>
            </a:r>
          </a:p>
          <a:p>
            <a:pPr lvl="1"/>
            <a:r>
              <a:rPr lang="sr-Latn-RS" sz="1800" dirty="0">
                <a:latin typeface="Times New Roman" pitchFamily="18" charset="0"/>
                <a:cs typeface="Times New Roman" pitchFamily="18" charset="0"/>
              </a:rPr>
              <a:t>Čip set,</a:t>
            </a:r>
          </a:p>
          <a:p>
            <a:pPr lvl="1"/>
            <a:r>
              <a:rPr lang="sr-Latn-RS" sz="1800" dirty="0">
                <a:latin typeface="Times New Roman" pitchFamily="18" charset="0"/>
                <a:cs typeface="Times New Roman" pitchFamily="18" charset="0"/>
              </a:rPr>
              <a:t>Priključci (slotovi),</a:t>
            </a:r>
          </a:p>
          <a:p>
            <a:pPr lvl="1"/>
            <a:r>
              <a:rPr lang="sr-Latn-RS" sz="1800" dirty="0">
                <a:latin typeface="Times New Roman" pitchFamily="18" charset="0"/>
                <a:cs typeface="Times New Roman" pitchFamily="18" charset="0"/>
              </a:rPr>
              <a:t>Kontroleri,</a:t>
            </a:r>
          </a:p>
          <a:p>
            <a:pPr lvl="1"/>
            <a:r>
              <a:rPr lang="sr-Latn-RS" sz="1800" dirty="0">
                <a:latin typeface="Times New Roman" pitchFamily="18" charset="0"/>
                <a:cs typeface="Times New Roman" pitchFamily="18" charset="0"/>
              </a:rPr>
              <a:t>Portovi.</a:t>
            </a:r>
          </a:p>
        </p:txBody>
      </p:sp>
    </p:spTree>
    <p:extLst>
      <p:ext uri="{BB962C8B-B14F-4D97-AF65-F5344CB8AC3E}">
        <p14:creationId xmlns:p14="http://schemas.microsoft.com/office/powerpoint/2010/main" val="232875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enad\Desktop\800px-Maticnaploca.jpg"/>
          <p:cNvPicPr/>
          <p:nvPr/>
        </p:nvPicPr>
        <p:blipFill rotWithShape="1">
          <a:blip r:embed="rId2"/>
          <a:srcRect l="1579" t="1402" r="1999" b="9336"/>
          <a:stretch/>
        </p:blipFill>
        <p:spPr bwMode="auto">
          <a:xfrm>
            <a:off x="0" y="1"/>
            <a:ext cx="9144000" cy="6858000"/>
          </a:xfrm>
          <a:prstGeom prst="rect">
            <a:avLst/>
          </a:prstGeom>
          <a:ln>
            <a:noFill/>
          </a:ln>
          <a:effectLst>
            <a:softEdge rad="112500"/>
          </a:effectLst>
        </p:spPr>
      </p:pic>
    </p:spTree>
    <p:extLst>
      <p:ext uri="{BB962C8B-B14F-4D97-AF65-F5344CB8AC3E}">
        <p14:creationId xmlns:p14="http://schemas.microsoft.com/office/powerpoint/2010/main" val="3910266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717</TotalTime>
  <Words>2221</Words>
  <Application>Microsoft Office PowerPoint</Application>
  <PresentationFormat>On-screen Show (4:3)</PresentationFormat>
  <Paragraphs>314</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Executive</vt:lpstr>
      <vt:lpstr>Komponente hardvera PC-a</vt:lpstr>
      <vt:lpstr>Struktura PC računara</vt:lpstr>
      <vt:lpstr>Centralna jedinica</vt:lpstr>
      <vt:lpstr>Kućište sa napajanjem</vt:lpstr>
      <vt:lpstr>Tower kućišta</vt:lpstr>
      <vt:lpstr>PowerPoint Presentation</vt:lpstr>
      <vt:lpstr>Napajanje</vt:lpstr>
      <vt:lpstr>Matična ploča</vt:lpstr>
      <vt:lpstr>PowerPoint Presentation</vt:lpstr>
      <vt:lpstr>Procesor (priključak za procesor)</vt:lpstr>
      <vt:lpstr>PowerPoint Presentation</vt:lpstr>
      <vt:lpstr>Memorija</vt:lpstr>
      <vt:lpstr>RAM memorija</vt:lpstr>
      <vt:lpstr>PowerPoint Presentation</vt:lpstr>
      <vt:lpstr>ROM memorija</vt:lpstr>
      <vt:lpstr>Magistrale</vt:lpstr>
      <vt:lpstr>Portovi</vt:lpstr>
      <vt:lpstr>PowerPoint Presentation</vt:lpstr>
      <vt:lpstr>PowerPoint Presentation</vt:lpstr>
      <vt:lpstr>Grafička kartica</vt:lpstr>
      <vt:lpstr>PowerPoint Presentation</vt:lpstr>
      <vt:lpstr>PowerPoint Presentation</vt:lpstr>
      <vt:lpstr>HARD Disk</vt:lpstr>
      <vt:lpstr>PowerPoint Presentation</vt:lpstr>
      <vt:lpstr>PowerPoint Presentation</vt:lpstr>
      <vt:lpstr>Optički uređaji</vt:lpstr>
      <vt:lpstr>PowerPoint Presentation</vt:lpstr>
      <vt:lpstr>Fleš (USB) Disk</vt:lpstr>
      <vt:lpstr>Dodatne kartice</vt:lpstr>
      <vt:lpstr>PowerPoint Presentation</vt:lpstr>
      <vt:lpstr>Monitori</vt:lpstr>
      <vt:lpstr>CRT Monitori</vt:lpstr>
      <vt:lpstr>LCD Monitori</vt:lpstr>
      <vt:lpstr>Gas - Plazma Monitori</vt:lpstr>
      <vt:lpstr>LED Monitori</vt:lpstr>
      <vt:lpstr>Tastatura</vt:lpstr>
      <vt:lpstr>PowerPoint Presentation</vt:lpstr>
      <vt:lpstr>Štampači</vt:lpstr>
      <vt:lpstr>Ostali uređaji</vt:lpstr>
      <vt:lpstr>PowerPoint Presentation</vt:lpstr>
      <vt:lpstr>PowerPoint Presentation</vt:lpstr>
      <vt:lpstr>Pitanja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Komponente hardvera PC-a</dc:title>
  <dc:creator>Nenad</dc:creator>
  <cp:lastModifiedBy>Nenad</cp:lastModifiedBy>
  <cp:revision>70</cp:revision>
  <dcterms:created xsi:type="dcterms:W3CDTF">2006-08-16T00:00:00Z</dcterms:created>
  <dcterms:modified xsi:type="dcterms:W3CDTF">2013-10-08T18:27:12Z</dcterms:modified>
</cp:coreProperties>
</file>