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9/2/2013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1" y="3581400"/>
            <a:ext cx="8534399" cy="2438400"/>
          </a:xfrm>
        </p:spPr>
        <p:txBody>
          <a:bodyPr anchor="ctr">
            <a:normAutofit/>
          </a:bodyPr>
          <a:lstStyle/>
          <a:p>
            <a:pPr algn="ctr"/>
            <a:r>
              <a:rPr lang="sr-Latn-RS" sz="7200" cap="none" dirty="0" smtClean="0">
                <a:latin typeface="Times New Roman" pitchFamily="18" charset="0"/>
                <a:cs typeface="Times New Roman" pitchFamily="18" charset="0"/>
              </a:rPr>
              <a:t>Računarski</a:t>
            </a:r>
            <a:br>
              <a:rPr lang="sr-Latn-RS" sz="7200" cap="none" dirty="0" smtClean="0">
                <a:latin typeface="Times New Roman" pitchFamily="18" charset="0"/>
                <a:cs typeface="Times New Roman" pitchFamily="18" charset="0"/>
              </a:rPr>
            </a:br>
            <a:r>
              <a:rPr lang="sr-Latn-RS" sz="7200" cap="none" dirty="0" smtClean="0">
                <a:latin typeface="Times New Roman" pitchFamily="18" charset="0"/>
                <a:cs typeface="Times New Roman" pitchFamily="18" charset="0"/>
              </a:rPr>
              <a:t> sistemi</a:t>
            </a:r>
            <a:endParaRPr lang="sr-Latn-RS" sz="7200" cap="none" dirty="0">
              <a:latin typeface="Times New Roman" pitchFamily="18" charset="0"/>
              <a:cs typeface="Times New Roman" pitchFamily="18" charset="0"/>
            </a:endParaRPr>
          </a:p>
        </p:txBody>
      </p:sp>
      <p:sp>
        <p:nvSpPr>
          <p:cNvPr id="4" name="TextBox 3"/>
          <p:cNvSpPr txBox="1"/>
          <p:nvPr/>
        </p:nvSpPr>
        <p:spPr>
          <a:xfrm>
            <a:off x="0" y="8021"/>
            <a:ext cx="9144000" cy="338554"/>
          </a:xfrm>
          <a:prstGeom prst="rect">
            <a:avLst/>
          </a:prstGeom>
          <a:noFill/>
        </p:spPr>
        <p:txBody>
          <a:bodyPr wrap="square" rtlCol="0">
            <a:spAutoFit/>
          </a:bodyPr>
          <a:lstStyle/>
          <a:p>
            <a:pPr algn="ctr"/>
            <a:r>
              <a:rPr lang="sr-Latn-RS" sz="1600" dirty="0" smtClean="0">
                <a:effectLst>
                  <a:outerShdw blurRad="38100" dist="38100" dir="2700000" algn="tl">
                    <a:srgbClr val="000000">
                      <a:alpha val="43137"/>
                    </a:srgbClr>
                  </a:outerShdw>
                </a:effectLst>
                <a:latin typeface="Times New Roman" pitchFamily="18" charset="0"/>
                <a:cs typeface="Times New Roman" pitchFamily="18" charset="0"/>
              </a:rPr>
              <a:t>Tehnička škola sa domom učenika „Nikola Tesla“ Kostolac</a:t>
            </a:r>
            <a:endParaRPr lang="sr-Latn-RS" sz="16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D:\1... Nenad Maslac's personal files\POSAO\Skola\za predavanja\tsk-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8538" y="838200"/>
            <a:ext cx="2066925"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122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a:t>Aritmetičko-logička jedinica</a:t>
            </a:r>
            <a:endParaRPr lang="sr-Latn-RS" dirty="0"/>
          </a:p>
        </p:txBody>
      </p:sp>
      <p:sp>
        <p:nvSpPr>
          <p:cNvPr id="3" name="Content Placeholder 2"/>
          <p:cNvSpPr>
            <a:spLocks noGrp="1"/>
          </p:cNvSpPr>
          <p:nvPr>
            <p:ph idx="1"/>
          </p:nvPr>
        </p:nvSpPr>
        <p:spPr/>
        <p:txBody>
          <a:bodyPr>
            <a:normAutofit/>
          </a:bodyPr>
          <a:lstStyle/>
          <a:p>
            <a:pPr algn="just"/>
            <a:r>
              <a:rPr lang="vi-VN" sz="2000" dirty="0"/>
              <a:t>Aritmetičko-logička jedinica sastoji se od registara i elektronskih kola potrebnih za </a:t>
            </a:r>
            <a:r>
              <a:rPr lang="vi-VN" sz="2000" dirty="0" smtClean="0"/>
              <a:t>izvođenje</a:t>
            </a:r>
            <a:r>
              <a:rPr lang="sr-Latn-RS" sz="2000" dirty="0" smtClean="0"/>
              <a:t> </a:t>
            </a:r>
            <a:r>
              <a:rPr lang="vi-VN" sz="2000" b="1" dirty="0"/>
              <a:t>aritmetičkih operacija</a:t>
            </a:r>
            <a:r>
              <a:rPr lang="vi-VN" sz="2000" dirty="0"/>
              <a:t> - sabiranja, oduzimanja, množenja i deljenja - i </a:t>
            </a:r>
            <a:r>
              <a:rPr lang="vi-VN" sz="2000" b="1" dirty="0"/>
              <a:t>logičkih operacija</a:t>
            </a:r>
            <a:r>
              <a:rPr lang="vi-VN" sz="2000" dirty="0"/>
              <a:t> - upoređivanja dve vrednosti da bi se odredila veća i određivanja da li je izraz istinit ili nije</a:t>
            </a:r>
            <a:r>
              <a:rPr lang="vi-VN" sz="2000" dirty="0" smtClean="0"/>
              <a:t>.</a:t>
            </a:r>
            <a:endParaRPr lang="sr-Latn-RS" sz="2000" dirty="0" smtClean="0"/>
          </a:p>
          <a:p>
            <a:pPr marL="0" indent="0" algn="just">
              <a:buNone/>
            </a:pPr>
            <a:endParaRPr lang="vi-VN" sz="2000" dirty="0"/>
          </a:p>
          <a:p>
            <a:pPr algn="just"/>
            <a:r>
              <a:rPr lang="vi-VN" sz="2000" dirty="0"/>
              <a:t>U početku su ove operacije izvođene samo sa celim brojevima, dok su operacije s realnim brojevima izvođene softverski. Kasnije je aritmetičko-logičkoj jedinici pridodata posebna jedinica za </a:t>
            </a:r>
            <a:r>
              <a:rPr lang="vi-VN" sz="2000" b="1" dirty="0"/>
              <a:t>izvođenje operacija s realnim brojevima</a:t>
            </a:r>
            <a:r>
              <a:rPr lang="vi-VN" sz="2000" dirty="0"/>
              <a:t> i </a:t>
            </a:r>
            <a:r>
              <a:rPr lang="vi-VN" sz="2000" b="1" dirty="0"/>
              <a:t>izračunavanje trigonometrijskih i drugih funkcija</a:t>
            </a:r>
            <a:r>
              <a:rPr lang="vi-VN" sz="2000" dirty="0"/>
              <a:t> (</a:t>
            </a:r>
            <a:r>
              <a:rPr lang="vi-VN" sz="2000" i="1" dirty="0"/>
              <a:t>floating point processor</a:t>
            </a:r>
            <a:r>
              <a:rPr lang="vi-VN" sz="2000" dirty="0"/>
              <a:t>), koja je u početku bila realizovana kao posebna jedinica </a:t>
            </a:r>
            <a:r>
              <a:rPr lang="vi-VN" sz="2000" dirty="0" smtClean="0"/>
              <a:t>-</a:t>
            </a:r>
            <a:r>
              <a:rPr lang="sr-Latn-RS" sz="2000" dirty="0" smtClean="0"/>
              <a:t> </a:t>
            </a:r>
            <a:r>
              <a:rPr lang="vi-VN" sz="2000" b="1" dirty="0" smtClean="0"/>
              <a:t>koprocesor</a:t>
            </a:r>
            <a:r>
              <a:rPr lang="vi-VN" sz="2000" dirty="0"/>
              <a:t> (</a:t>
            </a:r>
            <a:r>
              <a:rPr lang="vi-VN" sz="2000" i="1" dirty="0"/>
              <a:t>coprocessor</a:t>
            </a:r>
            <a:r>
              <a:rPr lang="vi-VN" sz="2000" dirty="0"/>
              <a:t>), dok su kod savremenih računara obe jedinice (i procesor i koprocesor) realizovane u okviru istog čipa</a:t>
            </a:r>
            <a:r>
              <a:rPr lang="vi-VN" sz="2000" dirty="0" smtClean="0"/>
              <a:t>.</a:t>
            </a:r>
            <a:endParaRPr lang="vi-VN" sz="2000" dirty="0"/>
          </a:p>
        </p:txBody>
      </p:sp>
    </p:spTree>
    <p:extLst>
      <p:ext uri="{BB962C8B-B14F-4D97-AF65-F5344CB8AC3E}">
        <p14:creationId xmlns:p14="http://schemas.microsoft.com/office/powerpoint/2010/main" val="243820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a:t>Kontrolna jedinica</a:t>
            </a:r>
            <a:endParaRPr lang="sr-Latn-RS" dirty="0"/>
          </a:p>
        </p:txBody>
      </p:sp>
      <p:sp>
        <p:nvSpPr>
          <p:cNvPr id="3" name="Content Placeholder 2"/>
          <p:cNvSpPr>
            <a:spLocks noGrp="1"/>
          </p:cNvSpPr>
          <p:nvPr>
            <p:ph idx="1"/>
          </p:nvPr>
        </p:nvSpPr>
        <p:spPr/>
        <p:txBody>
          <a:bodyPr>
            <a:normAutofit/>
          </a:bodyPr>
          <a:lstStyle/>
          <a:p>
            <a:pPr algn="just"/>
            <a:r>
              <a:rPr lang="vi-VN" sz="2000" b="1" dirty="0"/>
              <a:t>Kontrolna jedinica je koordinator rada celokupnog računarskog sistema</a:t>
            </a:r>
            <a:r>
              <a:rPr lang="vi-VN" sz="2000" dirty="0"/>
              <a:t>. Ona kontroliše izvršavanje programa, uzima instrukcije iz memorije i prepoznaje ih, dekodira i naređuje odgovarajuće akcije drugim jedinicama, započinje operacije ulazno-izlaznih jedinica i prenosi podatke u centralnu memoriju i iz nje. Kod savremenih računara sastoji se od skupa čipova kojima se kontroliše i koordinira rad celokupnog sistema</a:t>
            </a:r>
            <a:r>
              <a:rPr lang="vi-VN" sz="2000" dirty="0" smtClean="0"/>
              <a:t>.</a:t>
            </a:r>
            <a:endParaRPr lang="vi-VN" sz="2000" dirty="0"/>
          </a:p>
        </p:txBody>
      </p:sp>
    </p:spTree>
    <p:extLst>
      <p:ext uri="{BB962C8B-B14F-4D97-AF65-F5344CB8AC3E}">
        <p14:creationId xmlns:p14="http://schemas.microsoft.com/office/powerpoint/2010/main" val="2611363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smtClean="0"/>
              <a:t>Centralna (unutrašnja) </a:t>
            </a:r>
            <a:r>
              <a:rPr lang="sr-Latn-RS" b="1" dirty="0"/>
              <a:t>memorija</a:t>
            </a:r>
            <a:endParaRPr lang="sr-Latn-RS" dirty="0"/>
          </a:p>
        </p:txBody>
      </p:sp>
      <p:sp>
        <p:nvSpPr>
          <p:cNvPr id="3" name="Content Placeholder 2"/>
          <p:cNvSpPr>
            <a:spLocks noGrp="1"/>
          </p:cNvSpPr>
          <p:nvPr>
            <p:ph idx="1"/>
          </p:nvPr>
        </p:nvSpPr>
        <p:spPr/>
        <p:txBody>
          <a:bodyPr>
            <a:noAutofit/>
          </a:bodyPr>
          <a:lstStyle/>
          <a:p>
            <a:pPr algn="just"/>
            <a:r>
              <a:rPr lang="sr-Latn-RS" sz="2000" dirty="0"/>
              <a:t>U unutrašnje memorije računara spadaju RAM, ROM i keš memorija.</a:t>
            </a:r>
          </a:p>
          <a:p>
            <a:pPr algn="just"/>
            <a:endParaRPr lang="sr-Latn-RS" sz="2000" dirty="0"/>
          </a:p>
          <a:p>
            <a:pPr algn="just"/>
            <a:r>
              <a:rPr lang="vi-VN" sz="2000" dirty="0" smtClean="0"/>
              <a:t>Računar </a:t>
            </a:r>
            <a:r>
              <a:rPr lang="vi-VN" sz="2000" dirty="0"/>
              <a:t>obrađuje podatke izvršavajući naredbe date programom. Program i podaci koji se obrađuju uskladišteni su u unutrašnjoj (centralnoj) memoriji. Ova memorija se sastoji </a:t>
            </a:r>
            <a:r>
              <a:rPr lang="vi-VN" sz="2000" dirty="0" smtClean="0"/>
              <a:t>od</a:t>
            </a:r>
            <a:r>
              <a:rPr lang="sr-Latn-RS" sz="2000" dirty="0" smtClean="0"/>
              <a:t> </a:t>
            </a:r>
            <a:r>
              <a:rPr lang="vi-VN" sz="2000" b="1" dirty="0" smtClean="0"/>
              <a:t>elektronskih </a:t>
            </a:r>
            <a:r>
              <a:rPr lang="vi-VN" sz="2000" b="1" dirty="0"/>
              <a:t>kola</a:t>
            </a:r>
            <a:r>
              <a:rPr lang="vi-VN" sz="2000" dirty="0"/>
              <a:t>, od kojih svako može da ima dva stanja, koja se obično označavaju sa </a:t>
            </a:r>
            <a:r>
              <a:rPr lang="vi-VN" sz="2000" b="1" dirty="0"/>
              <a:t>0</a:t>
            </a:r>
            <a:r>
              <a:rPr lang="vi-VN" sz="2000" dirty="0"/>
              <a:t> i </a:t>
            </a:r>
            <a:r>
              <a:rPr lang="vi-VN" sz="2000" b="1" dirty="0" smtClean="0"/>
              <a:t>1</a:t>
            </a:r>
            <a:r>
              <a:rPr lang="sr-Latn-RS" sz="2000" b="1" dirty="0" smtClean="0"/>
              <a:t> </a:t>
            </a:r>
            <a:r>
              <a:rPr lang="vi-VN" sz="2000" dirty="0" smtClean="0"/>
              <a:t>(</a:t>
            </a:r>
            <a:r>
              <a:rPr lang="vi-VN" sz="2000" dirty="0"/>
              <a:t>0 - stanje kada u kolu nema struje, 1 - kada u kolu ima struje). Zbog toga se ova kola zovu </a:t>
            </a:r>
            <a:r>
              <a:rPr lang="vi-VN" sz="2000" b="1" dirty="0" smtClean="0"/>
              <a:t>bit</a:t>
            </a:r>
            <a:r>
              <a:rPr lang="sr-Latn-RS" sz="2000" b="1" dirty="0" smtClean="0"/>
              <a:t> </a:t>
            </a:r>
            <a:r>
              <a:rPr lang="vi-VN" sz="2000" dirty="0" smtClean="0"/>
              <a:t>(</a:t>
            </a:r>
            <a:r>
              <a:rPr lang="vi-VN" sz="2000" dirty="0"/>
              <a:t>skraćeno od </a:t>
            </a:r>
            <a:r>
              <a:rPr lang="vi-VN" sz="2000" i="1" dirty="0"/>
              <a:t>binary digi</a:t>
            </a:r>
            <a:r>
              <a:rPr lang="vi-VN" sz="2000" dirty="0"/>
              <a:t>t - binarna cifra</a:t>
            </a:r>
            <a:r>
              <a:rPr lang="vi-VN" sz="2000" dirty="0" smtClean="0"/>
              <a:t>).</a:t>
            </a:r>
            <a:endParaRPr lang="sr-Latn-RS" sz="2000" dirty="0" smtClean="0"/>
          </a:p>
          <a:p>
            <a:pPr algn="just"/>
            <a:endParaRPr lang="vi-VN" sz="2000" dirty="0"/>
          </a:p>
          <a:p>
            <a:pPr algn="just"/>
            <a:r>
              <a:rPr lang="vi-VN" sz="2000" dirty="0"/>
              <a:t>Pošto je količina informacija koja može da se uskladišti u ovakvo kolo suviše </a:t>
            </a:r>
            <a:r>
              <a:rPr lang="vi-VN" sz="2000" dirty="0" smtClean="0"/>
              <a:t>mal</a:t>
            </a:r>
            <a:r>
              <a:rPr lang="sr-Latn-RS" sz="2000" dirty="0" smtClean="0"/>
              <a:t>a</a:t>
            </a:r>
            <a:r>
              <a:rPr lang="vi-VN" sz="2000" dirty="0" smtClean="0"/>
              <a:t>, </a:t>
            </a:r>
            <a:r>
              <a:rPr lang="vi-VN" sz="2000" dirty="0"/>
              <a:t>bitovi se u memoriji udružuju u grupe (</a:t>
            </a:r>
            <a:r>
              <a:rPr lang="vi-VN" sz="2000" b="1" dirty="0"/>
              <a:t>registre</a:t>
            </a:r>
            <a:r>
              <a:rPr lang="vi-VN" sz="2000" dirty="0"/>
              <a:t>), koji su kod prvih personalnih računara bili dužine 8 bita. Ovakva grupa zove se </a:t>
            </a:r>
            <a:r>
              <a:rPr lang="vi-VN" sz="2000" b="1" dirty="0"/>
              <a:t>bajt</a:t>
            </a:r>
            <a:r>
              <a:rPr lang="vi-VN" sz="2000" dirty="0"/>
              <a:t> (</a:t>
            </a:r>
            <a:r>
              <a:rPr lang="vi-VN" sz="2000" i="1" dirty="0"/>
              <a:t>byte</a:t>
            </a:r>
            <a:r>
              <a:rPr lang="vi-VN" sz="2000" dirty="0"/>
              <a:t>). Stanje svakog bita je signal za računar pa 8 bita može imati </a:t>
            </a:r>
            <a:r>
              <a:rPr lang="vi-VN" sz="2000" dirty="0" smtClean="0"/>
              <a:t>256</a:t>
            </a:r>
            <a:r>
              <a:rPr lang="sr-Latn-RS" sz="2000" dirty="0" smtClean="0"/>
              <a:t> (2</a:t>
            </a:r>
            <a:r>
              <a:rPr lang="sr-Latn-RS" sz="2000" baseline="30000" dirty="0" smtClean="0"/>
              <a:t>8</a:t>
            </a:r>
            <a:r>
              <a:rPr lang="sr-Latn-RS" sz="2000" dirty="0" smtClean="0"/>
              <a:t>)</a:t>
            </a:r>
            <a:r>
              <a:rPr lang="vi-VN" sz="2000" dirty="0" smtClean="0"/>
              <a:t> </a:t>
            </a:r>
            <a:r>
              <a:rPr lang="vi-VN" sz="2000" dirty="0"/>
              <a:t>različitih kombinacija nula i jedinica</a:t>
            </a:r>
            <a:r>
              <a:rPr lang="vi-VN" sz="2000" dirty="0" smtClean="0"/>
              <a:t>.</a:t>
            </a:r>
            <a:endParaRPr lang="sr-Latn-RS" sz="2000" dirty="0" smtClean="0"/>
          </a:p>
          <a:p>
            <a:pPr marL="0" indent="0" algn="just">
              <a:buNone/>
            </a:pPr>
            <a:endParaRPr lang="sr-Latn-RS" sz="2000" dirty="0"/>
          </a:p>
        </p:txBody>
      </p:sp>
    </p:spTree>
    <p:extLst>
      <p:ext uri="{BB962C8B-B14F-4D97-AF65-F5344CB8AC3E}">
        <p14:creationId xmlns:p14="http://schemas.microsoft.com/office/powerpoint/2010/main" val="1824516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pPr algn="just"/>
            <a:r>
              <a:rPr lang="vi-VN" sz="2000" dirty="0"/>
              <a:t>Svaki bajt u memoriji ima svoju </a:t>
            </a:r>
            <a:r>
              <a:rPr lang="vi-VN" sz="2000" b="1" dirty="0"/>
              <a:t>adresu</a:t>
            </a:r>
            <a:r>
              <a:rPr lang="vi-VN" sz="2000" dirty="0"/>
              <a:t> koja se koristi prilikom uskladištavanja podataka ili njihovog učitavanja.</a:t>
            </a:r>
            <a:endParaRPr lang="sr-Latn-RS" sz="2000" dirty="0"/>
          </a:p>
          <a:p>
            <a:pPr algn="just"/>
            <a:endParaRPr lang="vi-VN" sz="2000" dirty="0"/>
          </a:p>
          <a:p>
            <a:pPr algn="just"/>
            <a:r>
              <a:rPr lang="vi-VN" sz="2000" dirty="0"/>
              <a:t>Pored grupisanja u registre po 8 bita, moguća su i grupisanja u veće jedinice: 16 bita (polureč - halfword) i 32 bita (reč - word). Uvedene su i nove grupe od 64 i 128 bita</a:t>
            </a:r>
            <a:r>
              <a:rPr lang="vi-VN" sz="2000" dirty="0" smtClean="0"/>
              <a:t>.</a:t>
            </a:r>
            <a:endParaRPr lang="sr-Latn-RS" sz="2000" dirty="0" smtClean="0"/>
          </a:p>
          <a:p>
            <a:pPr algn="just"/>
            <a:endParaRPr lang="vi-VN" sz="2000" dirty="0"/>
          </a:p>
          <a:p>
            <a:pPr algn="just"/>
            <a:r>
              <a:rPr lang="vi-VN" sz="2000" b="1" dirty="0"/>
              <a:t>Kapacitet memorije računara</a:t>
            </a:r>
            <a:r>
              <a:rPr lang="vi-VN" sz="2000" dirty="0"/>
              <a:t> se izražava brojem bajtova koje računar ima</a:t>
            </a:r>
            <a:r>
              <a:rPr lang="vi-VN" sz="2000" dirty="0" smtClean="0"/>
              <a:t>.</a:t>
            </a:r>
            <a:endParaRPr lang="sr-Latn-RS" sz="2000" dirty="0" smtClean="0"/>
          </a:p>
          <a:p>
            <a:pPr marL="0" indent="0" algn="just">
              <a:buNone/>
            </a:pPr>
            <a:endParaRPr lang="vi-VN" sz="2000" dirty="0"/>
          </a:p>
          <a:p>
            <a:pPr algn="just"/>
            <a:r>
              <a:rPr lang="vi-VN" sz="2000" dirty="0"/>
              <a:t>1 kB (Kilobajt) = 1024 Bajtova,</a:t>
            </a:r>
          </a:p>
          <a:p>
            <a:pPr algn="just"/>
            <a:r>
              <a:rPr lang="vi-VN" sz="2000" dirty="0"/>
              <a:t>1 MB (Megabajt) = 1024 Kilobajta,</a:t>
            </a:r>
          </a:p>
          <a:p>
            <a:pPr algn="just"/>
            <a:r>
              <a:rPr lang="vi-VN" sz="2000" dirty="0"/>
              <a:t>1 GB (Gigabajt) = 1024 Megabajta,</a:t>
            </a:r>
            <a:endParaRPr lang="sr-Latn-RS" sz="2000" dirty="0"/>
          </a:p>
          <a:p>
            <a:pPr algn="just"/>
            <a:r>
              <a:rPr lang="sr-Latn-RS" sz="2000" dirty="0"/>
              <a:t>1TB (Terabajt) = 1024 </a:t>
            </a:r>
            <a:r>
              <a:rPr lang="sr-Latn-RS" sz="2000" dirty="0" smtClean="0"/>
              <a:t>Gigabajta</a:t>
            </a:r>
            <a:endParaRPr lang="vi-VN" sz="2000" dirty="0"/>
          </a:p>
          <a:p>
            <a:pPr marL="0" indent="0">
              <a:buNone/>
            </a:pPr>
            <a:endParaRPr lang="sr-Latn-RS" dirty="0"/>
          </a:p>
        </p:txBody>
      </p:sp>
    </p:spTree>
    <p:extLst>
      <p:ext uri="{BB962C8B-B14F-4D97-AF65-F5344CB8AC3E}">
        <p14:creationId xmlns:p14="http://schemas.microsoft.com/office/powerpoint/2010/main" val="3379918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a:t>Jedinice spoljne memorije</a:t>
            </a:r>
            <a:endParaRPr lang="sr-Latn-RS" dirty="0"/>
          </a:p>
        </p:txBody>
      </p:sp>
      <p:sp>
        <p:nvSpPr>
          <p:cNvPr id="3" name="Content Placeholder 2"/>
          <p:cNvSpPr>
            <a:spLocks noGrp="1"/>
          </p:cNvSpPr>
          <p:nvPr>
            <p:ph idx="1"/>
          </p:nvPr>
        </p:nvSpPr>
        <p:spPr/>
        <p:txBody>
          <a:bodyPr>
            <a:normAutofit lnSpcReduction="10000"/>
          </a:bodyPr>
          <a:lstStyle/>
          <a:p>
            <a:pPr algn="just"/>
            <a:r>
              <a:rPr lang="vi-VN" sz="2000" dirty="0"/>
              <a:t>Jedinice spoljne memorije služe za čuvanje programa i podataka kada računar nije u </a:t>
            </a:r>
            <a:r>
              <a:rPr lang="vi-VN" sz="2000" dirty="0" smtClean="0"/>
              <a:t>upotrebi</a:t>
            </a:r>
            <a:r>
              <a:rPr lang="sr-Latn-RS" sz="2000" dirty="0" smtClean="0"/>
              <a:t>.</a:t>
            </a:r>
            <a:r>
              <a:rPr lang="vi-VN" sz="2000" dirty="0" smtClean="0"/>
              <a:t> </a:t>
            </a:r>
            <a:r>
              <a:rPr lang="sr-Latn-RS" sz="2000" dirty="0" smtClean="0"/>
              <a:t>K</a:t>
            </a:r>
            <a:r>
              <a:rPr lang="vi-VN" sz="2000" dirty="0" smtClean="0"/>
              <a:t>ada </a:t>
            </a:r>
            <a:r>
              <a:rPr lang="vi-VN" sz="2000" dirty="0"/>
              <a:t>se koristi, program po kome radi i svi podaci koje računar obrađuje nalaze se u unutrašnjoj memoriji ili kroz nju prolaze. </a:t>
            </a:r>
            <a:endParaRPr lang="sr-Latn-RS" sz="2000" dirty="0" smtClean="0"/>
          </a:p>
          <a:p>
            <a:pPr algn="just"/>
            <a:endParaRPr lang="sr-Latn-RS" sz="2000" dirty="0"/>
          </a:p>
          <a:p>
            <a:pPr algn="just"/>
            <a:r>
              <a:rPr lang="sr-Latn-RS" sz="2000" dirty="0" smtClean="0"/>
              <a:t>U jedinice spoljne memorije spadaju:</a:t>
            </a:r>
          </a:p>
          <a:p>
            <a:pPr lvl="1" algn="just"/>
            <a:r>
              <a:rPr lang="sr-Latn-RS" dirty="0" smtClean="0"/>
              <a:t>Hard</a:t>
            </a:r>
            <a:r>
              <a:rPr lang="sr-Latn-RS" dirty="0"/>
              <a:t> (</a:t>
            </a:r>
            <a:r>
              <a:rPr lang="sr-Latn-RS" dirty="0" smtClean="0"/>
              <a:t>tvrdi) disk,</a:t>
            </a:r>
          </a:p>
          <a:p>
            <a:pPr lvl="1" algn="just"/>
            <a:r>
              <a:rPr lang="sr-Latn-RS" dirty="0" smtClean="0"/>
              <a:t>Flopyy disk (disketa)</a:t>
            </a:r>
          </a:p>
          <a:p>
            <a:pPr lvl="1" algn="just"/>
            <a:r>
              <a:rPr lang="sr-Latn-RS" dirty="0" smtClean="0"/>
              <a:t>CD (DVD, HDDVD, BlueRay)</a:t>
            </a:r>
          </a:p>
          <a:p>
            <a:pPr lvl="1" algn="just"/>
            <a:r>
              <a:rPr lang="sr-Latn-RS" dirty="0" smtClean="0"/>
              <a:t>Fleš (USB, SSD) memorija</a:t>
            </a:r>
          </a:p>
          <a:p>
            <a:pPr lvl="1" algn="just"/>
            <a:r>
              <a:rPr lang="sr-Latn-RS" dirty="0" smtClean="0"/>
              <a:t>Memorijska kartica...</a:t>
            </a:r>
          </a:p>
          <a:p>
            <a:pPr lvl="1" algn="just"/>
            <a:endParaRPr lang="sr-Latn-RS" dirty="0"/>
          </a:p>
          <a:p>
            <a:pPr marL="182563" lvl="1" indent="-182563" algn="just"/>
            <a:r>
              <a:rPr lang="sr-Latn-RS" dirty="0"/>
              <a:t>Kapacitet spoljne memorije izražava u istim jedinicama kao i kapacitet unutrašnje memorije, tj. brojem bajtova koji može da se uskladišti na spoljnu memoriju</a:t>
            </a:r>
            <a:r>
              <a:rPr lang="sr-Latn-RS" dirty="0" smtClean="0"/>
              <a:t>.</a:t>
            </a:r>
            <a:endParaRPr lang="sr-Latn-RS" dirty="0"/>
          </a:p>
        </p:txBody>
      </p:sp>
    </p:spTree>
    <p:extLst>
      <p:ext uri="{BB962C8B-B14F-4D97-AF65-F5344CB8AC3E}">
        <p14:creationId xmlns:p14="http://schemas.microsoft.com/office/powerpoint/2010/main" val="2504906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Disketa</a:t>
            </a:r>
            <a:endParaRPr lang="sr-Latn-RS" dirty="0"/>
          </a:p>
        </p:txBody>
      </p:sp>
      <p:sp>
        <p:nvSpPr>
          <p:cNvPr id="3" name="Content Placeholder 2"/>
          <p:cNvSpPr>
            <a:spLocks noGrp="1"/>
          </p:cNvSpPr>
          <p:nvPr>
            <p:ph idx="1"/>
          </p:nvPr>
        </p:nvSpPr>
        <p:spPr/>
        <p:txBody>
          <a:bodyPr>
            <a:normAutofit/>
          </a:bodyPr>
          <a:lstStyle/>
          <a:p>
            <a:pPr algn="just"/>
            <a:r>
              <a:rPr lang="vi-VN" sz="1800" b="1" dirty="0"/>
              <a:t>Disketa</a:t>
            </a:r>
            <a:r>
              <a:rPr lang="vi-VN" sz="1800" dirty="0"/>
              <a:t> je okrugla ploča premazana magnetnim materijalom i ugrađena u zaštitno kućište od plastike. Kada se stavi u disketnu jedinicu, disketa se okreće, dok se sa njene gornje i donje strane nalaze </a:t>
            </a:r>
            <a:r>
              <a:rPr lang="vi-VN" sz="1800" b="1" dirty="0"/>
              <a:t>upisno-čitajuće glave</a:t>
            </a:r>
            <a:r>
              <a:rPr lang="vi-VN" sz="1800" dirty="0"/>
              <a:t> uređaja kojima se obavlja i upis na ploču i čitanje sa nje. Budući da se ploča okreće, ispod položaja upisno-čitajuće glave, kada ona miruje, nastaje kružnica koja se naziva </a:t>
            </a:r>
            <a:r>
              <a:rPr lang="vi-VN" sz="1800" b="1" dirty="0"/>
              <a:t>staza</a:t>
            </a:r>
            <a:r>
              <a:rPr lang="vi-VN" sz="1800" dirty="0"/>
              <a:t>. Kružnica je podeljena na </a:t>
            </a:r>
            <a:r>
              <a:rPr lang="vi-VN" sz="1800" b="1" dirty="0"/>
              <a:t>sektore</a:t>
            </a:r>
            <a:r>
              <a:rPr lang="vi-VN" sz="1800" dirty="0"/>
              <a:t> dužine 512 bajtova. Da bi se pristupilo podatku, upisno-čitajuća glava mora da se pomeri nad odgovarajuću stazu i da se disketa okrene tako da sektor u kome se podatak nalazi dođe ispod glave.</a:t>
            </a:r>
            <a:endParaRPr lang="sr-Latn-RS" sz="1800" dirty="0"/>
          </a:p>
        </p:txBody>
      </p:sp>
      <p:pic>
        <p:nvPicPr>
          <p:cNvPr id="3074" name="Picture 2" descr="C:\Users\Nenad\Desktop\Disket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050030"/>
            <a:ext cx="3022600" cy="242697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Nenad\Desktop\disketa.jpg"/>
          <p:cNvPicPr>
            <a:picLocks noChangeAspect="1" noChangeArrowheads="1"/>
          </p:cNvPicPr>
          <p:nvPr/>
        </p:nvPicPr>
        <p:blipFill rotWithShape="1">
          <a:blip r:embed="rId3">
            <a:extLst>
              <a:ext uri="{28A0092B-C50C-407E-A947-70E740481C1C}">
                <a14:useLocalDpi xmlns:a14="http://schemas.microsoft.com/office/drawing/2010/main" val="0"/>
              </a:ext>
            </a:extLst>
          </a:blip>
          <a:srcRect t="23903"/>
          <a:stretch/>
        </p:blipFill>
        <p:spPr bwMode="auto">
          <a:xfrm>
            <a:off x="3962400" y="4425970"/>
            <a:ext cx="4493546" cy="227962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35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Hard disk</a:t>
            </a:r>
            <a:endParaRPr lang="sr-Latn-RS" dirty="0"/>
          </a:p>
        </p:txBody>
      </p:sp>
      <p:sp>
        <p:nvSpPr>
          <p:cNvPr id="3" name="Content Placeholder 2"/>
          <p:cNvSpPr>
            <a:spLocks noGrp="1"/>
          </p:cNvSpPr>
          <p:nvPr>
            <p:ph idx="1"/>
          </p:nvPr>
        </p:nvSpPr>
        <p:spPr/>
        <p:txBody>
          <a:bodyPr>
            <a:normAutofit lnSpcReduction="10000"/>
          </a:bodyPr>
          <a:lstStyle/>
          <a:p>
            <a:pPr algn="just"/>
            <a:r>
              <a:rPr lang="sr-Latn-RS" sz="2000" b="1" dirty="0"/>
              <a:t>Disk</a:t>
            </a:r>
            <a:r>
              <a:rPr lang="sr-Latn-RS" sz="2000" dirty="0"/>
              <a:t> (hard disk) sastoji se od više ploča premazanih magnetnim materijalom i postavljenih na istu </a:t>
            </a:r>
            <a:r>
              <a:rPr lang="sr-Latn-RS" sz="2000" dirty="0" smtClean="0"/>
              <a:t>osovinu. Brži </a:t>
            </a:r>
            <a:r>
              <a:rPr lang="sr-Latn-RS" sz="2000" dirty="0"/>
              <a:t>je i znatno većeg kapaciteta nego disketa. Staze sa istim poluprečnikom s gornje i donje strane svih ploča čine </a:t>
            </a:r>
            <a:r>
              <a:rPr lang="sr-Latn-RS" sz="2000" b="1" dirty="0"/>
              <a:t>cilindar</a:t>
            </a:r>
            <a:r>
              <a:rPr lang="sr-Latn-RS" sz="2000" dirty="0" smtClean="0"/>
              <a:t>.</a:t>
            </a:r>
          </a:p>
          <a:p>
            <a:endParaRPr lang="sr-Latn-RS" sz="2000" dirty="0" smtClean="0"/>
          </a:p>
          <a:p>
            <a:endParaRPr lang="sr-Latn-RS" sz="2000" dirty="0"/>
          </a:p>
          <a:p>
            <a:endParaRPr lang="sr-Latn-RS" sz="2000" dirty="0" smtClean="0"/>
          </a:p>
          <a:p>
            <a:endParaRPr lang="sr-Latn-RS" sz="2000" dirty="0"/>
          </a:p>
          <a:p>
            <a:endParaRPr lang="sr-Latn-RS" sz="2000" dirty="0" smtClean="0"/>
          </a:p>
          <a:p>
            <a:endParaRPr lang="sr-Latn-RS" sz="2000" dirty="0"/>
          </a:p>
          <a:p>
            <a:endParaRPr lang="sr-Latn-RS" sz="2000" dirty="0" smtClean="0"/>
          </a:p>
          <a:p>
            <a:endParaRPr lang="sr-Latn-RS" sz="2000" dirty="0" smtClean="0"/>
          </a:p>
          <a:p>
            <a:r>
              <a:rPr lang="sr-Latn-RS" sz="2000" dirty="0" smtClean="0"/>
              <a:t>Značajni </a:t>
            </a:r>
            <a:r>
              <a:rPr lang="sr-Latn-RS" sz="2000" dirty="0"/>
              <a:t>parametri za izbor diska su:</a:t>
            </a:r>
          </a:p>
          <a:p>
            <a:pPr lvl="1"/>
            <a:r>
              <a:rPr lang="sr-Latn-RS" sz="1800" dirty="0"/>
              <a:t>srednje vreme pristupa podacima,</a:t>
            </a:r>
          </a:p>
          <a:p>
            <a:pPr lvl="1"/>
            <a:r>
              <a:rPr lang="sr-Latn-RS" sz="1800" dirty="0"/>
              <a:t>brzina prenosa podataka i</a:t>
            </a:r>
          </a:p>
          <a:p>
            <a:pPr lvl="1"/>
            <a:r>
              <a:rPr lang="sr-Latn-RS" sz="1800" dirty="0"/>
              <a:t>kapacitet diska</a:t>
            </a:r>
            <a:r>
              <a:rPr lang="sr-Latn-RS" sz="1800" dirty="0" smtClean="0"/>
              <a:t>.</a:t>
            </a:r>
            <a:endParaRPr lang="sr-Latn-RS" sz="1800" dirty="0"/>
          </a:p>
        </p:txBody>
      </p:sp>
      <p:pic>
        <p:nvPicPr>
          <p:cNvPr id="4098" name="Picture 2" descr="D:\1... Nenad Maslac's personal files\POSAO\Skola\za predavanja\Disk-struktu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1849" y="2590800"/>
            <a:ext cx="4265951" cy="34290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Nenad\Desktop\HARDDISK.GIF"/>
          <p:cNvPicPr>
            <a:picLocks noChangeAspect="1" noChangeArrowheads="1"/>
          </p:cNvPicPr>
          <p:nvPr/>
        </p:nvPicPr>
        <p:blipFill rotWithShape="1">
          <a:blip r:embed="rId3">
            <a:extLst>
              <a:ext uri="{28A0092B-C50C-407E-A947-70E740481C1C}">
                <a14:useLocalDpi xmlns:a14="http://schemas.microsoft.com/office/drawing/2010/main" val="0"/>
              </a:ext>
            </a:extLst>
          </a:blip>
          <a:srcRect t="15730"/>
          <a:stretch/>
        </p:blipFill>
        <p:spPr bwMode="auto">
          <a:xfrm>
            <a:off x="619125" y="2537233"/>
            <a:ext cx="4105276" cy="2662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96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CD (compact disc)</a:t>
            </a:r>
            <a:endParaRPr lang="sr-Latn-RS" dirty="0"/>
          </a:p>
        </p:txBody>
      </p:sp>
      <p:sp>
        <p:nvSpPr>
          <p:cNvPr id="3" name="Content Placeholder 2"/>
          <p:cNvSpPr>
            <a:spLocks noGrp="1"/>
          </p:cNvSpPr>
          <p:nvPr>
            <p:ph idx="1"/>
          </p:nvPr>
        </p:nvSpPr>
        <p:spPr/>
        <p:txBody>
          <a:bodyPr>
            <a:normAutofit/>
          </a:bodyPr>
          <a:lstStyle/>
          <a:p>
            <a:pPr algn="just"/>
            <a:r>
              <a:rPr lang="sr-Latn-RS" sz="2000" dirty="0" smtClean="0"/>
              <a:t>Princip rada CD-a isti je kao i kod hard diska i diskete, ali je razlika u tehnologiji. Kod ovih diskova se umesto namagnetisanja magnetnog materijala nanetog na kružnu ploču, na samoj metalnoj ploči (foliji koja je prevučena preko diska) se nanose zapisi korišćenjem laserskog zraka.</a:t>
            </a:r>
          </a:p>
        </p:txBody>
      </p:sp>
      <p:pic>
        <p:nvPicPr>
          <p:cNvPr id="5123" name="Picture 3" descr="D:\1... Nenad Maslac's personal files\POSAO\Skola\za predavanja\CD-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84" y="3124200"/>
            <a:ext cx="4419632" cy="32898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912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Fleš memorija</a:t>
            </a:r>
            <a:endParaRPr lang="sr-Latn-RS" dirty="0"/>
          </a:p>
        </p:txBody>
      </p:sp>
      <p:sp>
        <p:nvSpPr>
          <p:cNvPr id="3" name="Content Placeholder 2"/>
          <p:cNvSpPr>
            <a:spLocks noGrp="1"/>
          </p:cNvSpPr>
          <p:nvPr>
            <p:ph idx="1"/>
          </p:nvPr>
        </p:nvSpPr>
        <p:spPr/>
        <p:txBody>
          <a:bodyPr>
            <a:normAutofit/>
          </a:bodyPr>
          <a:lstStyle/>
          <a:p>
            <a:pPr algn="just"/>
            <a:r>
              <a:rPr lang="sr-Latn-RS" sz="2000" dirty="0" smtClean="0"/>
              <a:t>Fleš disk ili SSD (</a:t>
            </a:r>
            <a:r>
              <a:rPr lang="sr-Latn-RS" sz="2000" b="1" dirty="0" smtClean="0"/>
              <a:t>S</a:t>
            </a:r>
            <a:r>
              <a:rPr lang="sr-Latn-RS" sz="2000" dirty="0" smtClean="0"/>
              <a:t>olid </a:t>
            </a:r>
            <a:r>
              <a:rPr lang="sr-Latn-RS" sz="2000" b="1" dirty="0" smtClean="0"/>
              <a:t>S</a:t>
            </a:r>
            <a:r>
              <a:rPr lang="sr-Latn-RS" sz="2000" dirty="0" smtClean="0"/>
              <a:t>tate </a:t>
            </a:r>
            <a:r>
              <a:rPr lang="sr-Latn-RS" sz="2000" b="1" dirty="0" smtClean="0"/>
              <a:t>D</a:t>
            </a:r>
            <a:r>
              <a:rPr lang="sr-Latn-RS" sz="2000" dirty="0" smtClean="0"/>
              <a:t>isk) sastoji se od memorijskih modula (flash memorija) čiji se sadržaj ne gubi kada ostanu bez napajanja strujom. Iako nema izgled diska, naziv „disk“ je ostao jer je imitirana struktura podataka na disku, tako da se sa stanovišta računara podacima pristupa na isti način kao kad bi bili na disku.</a:t>
            </a:r>
          </a:p>
          <a:p>
            <a:pPr algn="just"/>
            <a:endParaRPr lang="sr-Latn-RS" sz="2000" dirty="0" smtClean="0"/>
          </a:p>
          <a:p>
            <a:pPr algn="just"/>
            <a:r>
              <a:rPr lang="sr-Latn-RS" sz="2000" dirty="0" smtClean="0"/>
              <a:t>Fleš diskovi su memorije velikog kapaciteta i velike brzine prenosa podataka, pa se danas najviše koriste za prenos podataka i u potpunosti su zamenili diskete. </a:t>
            </a:r>
            <a:endParaRPr lang="sr-Latn-RS" sz="2000" dirty="0"/>
          </a:p>
        </p:txBody>
      </p:sp>
      <p:pic>
        <p:nvPicPr>
          <p:cNvPr id="6146" name="Picture 2" descr="C:\Users\Nenad\Desktop\mystica_usb_flash_drive.png"/>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100000" l="0" r="98748"/>
                    </a14:imgEffect>
                  </a14:imgLayer>
                </a14:imgProps>
              </a:ext>
              <a:ext uri="{28A0092B-C50C-407E-A947-70E740481C1C}">
                <a14:useLocalDpi xmlns:a14="http://schemas.microsoft.com/office/drawing/2010/main" val="0"/>
              </a:ext>
            </a:extLst>
          </a:blip>
          <a:srcRect/>
          <a:stretch>
            <a:fillRect/>
          </a:stretch>
        </p:blipFill>
        <p:spPr bwMode="auto">
          <a:xfrm rot="732773">
            <a:off x="2956634" y="4046413"/>
            <a:ext cx="2958417" cy="2958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072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Ulazne jedinice</a:t>
            </a:r>
            <a:endParaRPr lang="sr-Latn-RS" dirty="0"/>
          </a:p>
        </p:txBody>
      </p:sp>
      <p:sp>
        <p:nvSpPr>
          <p:cNvPr id="3" name="Content Placeholder 2"/>
          <p:cNvSpPr>
            <a:spLocks noGrp="1"/>
          </p:cNvSpPr>
          <p:nvPr>
            <p:ph idx="1"/>
          </p:nvPr>
        </p:nvSpPr>
        <p:spPr>
          <a:xfrm>
            <a:off x="457200" y="1524000"/>
            <a:ext cx="8229600" cy="1981200"/>
          </a:xfrm>
        </p:spPr>
        <p:txBody>
          <a:bodyPr>
            <a:normAutofit/>
          </a:bodyPr>
          <a:lstStyle/>
          <a:p>
            <a:pPr algn="just"/>
            <a:r>
              <a:rPr lang="sr-Latn-RS" sz="2000" dirty="0" smtClean="0"/>
              <a:t>Ulazne jedinice računara su sve one jedinice pomoću kojih korisnik sam unosi podatke u računar (ne kopira ih sa spoljašnjih memorija).</a:t>
            </a:r>
          </a:p>
          <a:p>
            <a:pPr algn="just"/>
            <a:endParaRPr lang="sr-Latn-RS" sz="2000" dirty="0"/>
          </a:p>
          <a:p>
            <a:pPr algn="just"/>
            <a:r>
              <a:rPr lang="sr-Latn-RS" sz="2000" dirty="0" smtClean="0"/>
              <a:t>U ulazne uređaje spadaju: tastatura, miš, skener, mikrofon, grafički tablet, džojstik, digitalni aparat, kamera...</a:t>
            </a:r>
            <a:endParaRPr lang="sr-Latn-RS" sz="2000" dirty="0"/>
          </a:p>
        </p:txBody>
      </p:sp>
      <p:sp>
        <p:nvSpPr>
          <p:cNvPr id="4" name="Title 1"/>
          <p:cNvSpPr txBox="1">
            <a:spLocks/>
          </p:cNvSpPr>
          <p:nvPr/>
        </p:nvSpPr>
        <p:spPr>
          <a:xfrm>
            <a:off x="494097" y="34290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sr-Latn-RS" dirty="0" smtClean="0"/>
              <a:t>Izlazne jedinice</a:t>
            </a:r>
            <a:endParaRPr lang="sr-Latn-RS" dirty="0"/>
          </a:p>
        </p:txBody>
      </p:sp>
      <p:sp>
        <p:nvSpPr>
          <p:cNvPr id="5" name="Content Placeholder 2"/>
          <p:cNvSpPr txBox="1">
            <a:spLocks/>
          </p:cNvSpPr>
          <p:nvPr/>
        </p:nvSpPr>
        <p:spPr>
          <a:xfrm>
            <a:off x="457200" y="4495800"/>
            <a:ext cx="4648200" cy="21336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r>
              <a:rPr lang="vi-VN" sz="2000" dirty="0"/>
              <a:t>Izlazne jedinice su uređaji uz čiju pomoć možemo da vidimo rezultate obrade podataka u računarskom sistemu</a:t>
            </a:r>
            <a:r>
              <a:rPr lang="vi-VN" sz="2000" dirty="0" smtClean="0"/>
              <a:t>.</a:t>
            </a:r>
            <a:r>
              <a:rPr lang="sr-Latn-RS" sz="2000" dirty="0" smtClean="0"/>
              <a:t> </a:t>
            </a:r>
          </a:p>
          <a:p>
            <a:pPr algn="just"/>
            <a:endParaRPr lang="sr-Latn-RS" sz="2000" dirty="0"/>
          </a:p>
          <a:p>
            <a:pPr algn="just"/>
            <a:r>
              <a:rPr lang="sr-Latn-RS" sz="2000" dirty="0" smtClean="0"/>
              <a:t>Tu spadaju: monitor, štampač, zvučnici, slušalice, projektor, ploter... </a:t>
            </a:r>
            <a:endParaRPr lang="sr-Latn-RS" sz="2000" dirty="0"/>
          </a:p>
        </p:txBody>
      </p:sp>
      <p:pic>
        <p:nvPicPr>
          <p:cNvPr id="7170" name="Picture 2" descr="C:\Users\Nenad\Desktop\computer hardware compon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448050"/>
            <a:ext cx="381000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010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Računarski sistemi</a:t>
            </a:r>
            <a:endParaRPr lang="sr-Latn-RS" dirty="0"/>
          </a:p>
        </p:txBody>
      </p:sp>
      <p:sp>
        <p:nvSpPr>
          <p:cNvPr id="3" name="Content Placeholder 2"/>
          <p:cNvSpPr>
            <a:spLocks noGrp="1"/>
          </p:cNvSpPr>
          <p:nvPr>
            <p:ph idx="1"/>
          </p:nvPr>
        </p:nvSpPr>
        <p:spPr/>
        <p:txBody>
          <a:bodyPr/>
          <a:lstStyle/>
          <a:p>
            <a:pPr algn="just"/>
            <a:r>
              <a:rPr lang="sr-Latn-RS" sz="2000" dirty="0">
                <a:latin typeface="Times New Roman" pitchFamily="18" charset="0"/>
                <a:cs typeface="Times New Roman" pitchFamily="18" charset="0"/>
              </a:rPr>
              <a:t>Računarski sistemi tj. Računari su elektronske mašine koje obezbeđuju ulazne </a:t>
            </a:r>
            <a:r>
              <a:rPr lang="sr-Latn-RS" sz="2000" dirty="0" smtClean="0">
                <a:latin typeface="Times New Roman" pitchFamily="18" charset="0"/>
                <a:cs typeface="Times New Roman" pitchFamily="18" charset="0"/>
              </a:rPr>
              <a:t>informacije (podatke ili naredbe) i iz njih proizvode izlazne informacije (rezultate).</a:t>
            </a:r>
          </a:p>
          <a:p>
            <a:pPr algn="just"/>
            <a:endParaRPr lang="sr-Latn-RS" sz="2000" dirty="0">
              <a:latin typeface="Times New Roman" pitchFamily="18" charset="0"/>
              <a:cs typeface="Times New Roman" pitchFamily="18" charset="0"/>
            </a:endParaRPr>
          </a:p>
          <a:p>
            <a:pPr algn="just"/>
            <a:r>
              <a:rPr lang="sr-Latn-RS" sz="2000" dirty="0" smtClean="0">
                <a:latin typeface="Times New Roman" pitchFamily="18" charset="0"/>
                <a:cs typeface="Times New Roman" pitchFamily="18" charset="0"/>
              </a:rPr>
              <a:t>Za rešavanje bilo kog problema postupak rešavanja se mora raščlaniti na najjednostavnije korake, a zatim se za svaki od tih koraka napiše odgovarajuća naredba koju računar treba da izvrši. Ovaj postupak se naziva </a:t>
            </a:r>
            <a:r>
              <a:rPr lang="sr-Latn-RS" sz="2000" b="1" dirty="0" smtClean="0">
                <a:latin typeface="Times New Roman" pitchFamily="18" charset="0"/>
                <a:cs typeface="Times New Roman" pitchFamily="18" charset="0"/>
              </a:rPr>
              <a:t>programiranje</a:t>
            </a:r>
            <a:r>
              <a:rPr lang="sr-Latn-RS" sz="2000" dirty="0" smtClean="0">
                <a:latin typeface="Times New Roman" pitchFamily="18" charset="0"/>
                <a:cs typeface="Times New Roman" pitchFamily="18" charset="0"/>
              </a:rPr>
              <a:t>. </a:t>
            </a:r>
          </a:p>
          <a:p>
            <a:pPr algn="just"/>
            <a:endParaRPr lang="sr-Latn-RS" sz="2000" dirty="0">
              <a:latin typeface="Times New Roman" pitchFamily="18" charset="0"/>
              <a:cs typeface="Times New Roman" pitchFamily="18" charset="0"/>
            </a:endParaRPr>
          </a:p>
          <a:p>
            <a:pPr algn="just"/>
            <a:r>
              <a:rPr lang="sr-Latn-RS" sz="2000" dirty="0" smtClean="0">
                <a:latin typeface="Times New Roman" pitchFamily="18" charset="0"/>
                <a:cs typeface="Times New Roman" pitchFamily="18" charset="0"/>
              </a:rPr>
              <a:t>Skup instrukcija za računar, napisan za izvršavanje neke obrade naziva se </a:t>
            </a:r>
            <a:r>
              <a:rPr lang="sr-Latn-RS" sz="2000" b="1" dirty="0" smtClean="0">
                <a:latin typeface="Times New Roman" pitchFamily="18" charset="0"/>
                <a:cs typeface="Times New Roman" pitchFamily="18" charset="0"/>
              </a:rPr>
              <a:t>program</a:t>
            </a:r>
            <a:r>
              <a:rPr lang="sr-Latn-RS" sz="2000" dirty="0" smtClean="0">
                <a:latin typeface="Times New Roman" pitchFamily="18" charset="0"/>
                <a:cs typeface="Times New Roman" pitchFamily="18" charset="0"/>
              </a:rPr>
              <a:t>.</a:t>
            </a:r>
            <a:endParaRPr lang="sr-Latn-RS" sz="2000" dirty="0">
              <a:latin typeface="Times New Roman" pitchFamily="18" charset="0"/>
              <a:cs typeface="Times New Roman" pitchFamily="18" charset="0"/>
            </a:endParaRPr>
          </a:p>
          <a:p>
            <a:pPr marL="0" indent="0" algn="just">
              <a:buNone/>
            </a:pPr>
            <a:endParaRPr lang="sr-Latn-RS" dirty="0">
              <a:latin typeface="Times New Roman" pitchFamily="18" charset="0"/>
              <a:cs typeface="Times New Roman" pitchFamily="18" charset="0"/>
            </a:endParaRPr>
          </a:p>
          <a:p>
            <a:endParaRPr lang="sr-Latn-RS" dirty="0"/>
          </a:p>
        </p:txBody>
      </p:sp>
    </p:spTree>
    <p:extLst>
      <p:ext uri="{BB962C8B-B14F-4D97-AF65-F5344CB8AC3E}">
        <p14:creationId xmlns:p14="http://schemas.microsoft.com/office/powerpoint/2010/main" val="2633485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5629207"/>
              </p:ext>
            </p:extLst>
          </p:nvPr>
        </p:nvGraphicFramePr>
        <p:xfrm>
          <a:off x="457200" y="762000"/>
          <a:ext cx="8229600" cy="5090160"/>
        </p:xfrm>
        <a:graphic>
          <a:graphicData uri="http://schemas.openxmlformats.org/drawingml/2006/table">
            <a:tbl>
              <a:tblPr firstRow="1" bandRow="1">
                <a:tableStyleId>{5C22544A-7EE6-4342-B048-85BDC9FD1C3A}</a:tableStyleId>
              </a:tblPr>
              <a:tblGrid>
                <a:gridCol w="2057400"/>
                <a:gridCol w="2057400"/>
                <a:gridCol w="2057400"/>
                <a:gridCol w="2057400"/>
              </a:tblGrid>
              <a:tr h="556260">
                <a:tc>
                  <a:txBody>
                    <a:bodyPr/>
                    <a:lstStyle/>
                    <a:p>
                      <a:pPr algn="ctr"/>
                      <a:r>
                        <a:rPr lang="sr-Latn-RS" dirty="0" smtClean="0"/>
                        <a:t>Unutrašnja memorija</a:t>
                      </a:r>
                      <a:endParaRPr lang="sr-Latn-RS" dirty="0"/>
                    </a:p>
                  </a:txBody>
                  <a:tcPr anchor="ctr"/>
                </a:tc>
                <a:tc>
                  <a:txBody>
                    <a:bodyPr/>
                    <a:lstStyle/>
                    <a:p>
                      <a:pPr algn="ctr"/>
                      <a:r>
                        <a:rPr lang="sr-Latn-RS" dirty="0" smtClean="0"/>
                        <a:t>Spoljašnja memorija</a:t>
                      </a:r>
                      <a:endParaRPr lang="sr-Latn-RS" dirty="0"/>
                    </a:p>
                  </a:txBody>
                  <a:tcPr anchor="ctr"/>
                </a:tc>
                <a:tc>
                  <a:txBody>
                    <a:bodyPr/>
                    <a:lstStyle/>
                    <a:p>
                      <a:pPr algn="ctr"/>
                      <a:r>
                        <a:rPr lang="sr-Latn-RS" dirty="0" smtClean="0"/>
                        <a:t>Ulazne jedinice</a:t>
                      </a:r>
                      <a:endParaRPr lang="sr-Latn-RS" dirty="0"/>
                    </a:p>
                  </a:txBody>
                  <a:tcPr anchor="ctr"/>
                </a:tc>
                <a:tc>
                  <a:txBody>
                    <a:bodyPr/>
                    <a:lstStyle/>
                    <a:p>
                      <a:pPr algn="ctr"/>
                      <a:r>
                        <a:rPr lang="sr-Latn-RS" dirty="0" smtClean="0"/>
                        <a:t>Izlazne jedinice</a:t>
                      </a:r>
                      <a:endParaRPr lang="sr-Latn-RS" dirty="0"/>
                    </a:p>
                  </a:txBody>
                  <a:tcPr anchor="ctr"/>
                </a:tc>
              </a:tr>
              <a:tr h="556260">
                <a:tc>
                  <a:txBody>
                    <a:bodyPr/>
                    <a:lstStyle/>
                    <a:p>
                      <a:pPr algn="ctr"/>
                      <a:r>
                        <a:rPr lang="sr-Latn-RS" dirty="0" smtClean="0"/>
                        <a:t>RAM</a:t>
                      </a:r>
                      <a:endParaRPr lang="sr-Latn-RS" dirty="0"/>
                    </a:p>
                  </a:txBody>
                  <a:tcPr anchor="ctr"/>
                </a:tc>
                <a:tc>
                  <a:txBody>
                    <a:bodyPr/>
                    <a:lstStyle/>
                    <a:p>
                      <a:pPr algn="ctr"/>
                      <a:r>
                        <a:rPr lang="sr-Latn-RS" dirty="0" smtClean="0"/>
                        <a:t>Hard disk</a:t>
                      </a:r>
                      <a:endParaRPr lang="sr-Latn-RS" dirty="0"/>
                    </a:p>
                  </a:txBody>
                  <a:tcPr anchor="ctr"/>
                </a:tc>
                <a:tc>
                  <a:txBody>
                    <a:bodyPr/>
                    <a:lstStyle/>
                    <a:p>
                      <a:pPr algn="ctr"/>
                      <a:r>
                        <a:rPr lang="sr-Latn-RS" dirty="0" smtClean="0"/>
                        <a:t>Tastatura</a:t>
                      </a:r>
                      <a:endParaRPr lang="sr-Latn-RS" dirty="0"/>
                    </a:p>
                  </a:txBody>
                  <a:tcPr anchor="ctr"/>
                </a:tc>
                <a:tc>
                  <a:txBody>
                    <a:bodyPr/>
                    <a:lstStyle/>
                    <a:p>
                      <a:pPr algn="ctr"/>
                      <a:r>
                        <a:rPr lang="sr-Latn-RS" dirty="0" smtClean="0"/>
                        <a:t>Monitor</a:t>
                      </a:r>
                      <a:endParaRPr lang="sr-Latn-RS" dirty="0"/>
                    </a:p>
                  </a:txBody>
                  <a:tcPr anchor="ctr"/>
                </a:tc>
              </a:tr>
              <a:tr h="556260">
                <a:tc>
                  <a:txBody>
                    <a:bodyPr/>
                    <a:lstStyle/>
                    <a:p>
                      <a:pPr algn="ctr"/>
                      <a:r>
                        <a:rPr lang="sr-Latn-RS" dirty="0" smtClean="0"/>
                        <a:t>ROM</a:t>
                      </a:r>
                      <a:endParaRPr lang="sr-Latn-RS" dirty="0"/>
                    </a:p>
                  </a:txBody>
                  <a:tcPr anchor="ctr"/>
                </a:tc>
                <a:tc>
                  <a:txBody>
                    <a:bodyPr/>
                    <a:lstStyle/>
                    <a:p>
                      <a:pPr algn="ctr"/>
                      <a:r>
                        <a:rPr lang="sr-Latn-RS" dirty="0" smtClean="0"/>
                        <a:t>Disketa</a:t>
                      </a:r>
                      <a:endParaRPr lang="sr-Latn-RS" dirty="0"/>
                    </a:p>
                  </a:txBody>
                  <a:tcPr anchor="ctr"/>
                </a:tc>
                <a:tc>
                  <a:txBody>
                    <a:bodyPr/>
                    <a:lstStyle/>
                    <a:p>
                      <a:pPr algn="ctr"/>
                      <a:r>
                        <a:rPr lang="sr-Latn-RS" dirty="0" smtClean="0"/>
                        <a:t>Miš</a:t>
                      </a:r>
                      <a:endParaRPr lang="sr-Latn-RS" dirty="0"/>
                    </a:p>
                  </a:txBody>
                  <a:tcPr anchor="ctr"/>
                </a:tc>
                <a:tc>
                  <a:txBody>
                    <a:bodyPr/>
                    <a:lstStyle/>
                    <a:p>
                      <a:pPr algn="ctr"/>
                      <a:r>
                        <a:rPr lang="sr-Latn-RS" dirty="0" smtClean="0"/>
                        <a:t>Projektor</a:t>
                      </a:r>
                      <a:endParaRPr lang="sr-Latn-RS" dirty="0"/>
                    </a:p>
                  </a:txBody>
                  <a:tcPr anchor="ctr"/>
                </a:tc>
              </a:tr>
              <a:tr h="556260">
                <a:tc>
                  <a:txBody>
                    <a:bodyPr/>
                    <a:lstStyle/>
                    <a:p>
                      <a:pPr algn="ctr"/>
                      <a:r>
                        <a:rPr lang="sr-Latn-RS" dirty="0" smtClean="0"/>
                        <a:t>Keš</a:t>
                      </a:r>
                      <a:endParaRPr lang="sr-Latn-RS" dirty="0"/>
                    </a:p>
                  </a:txBody>
                  <a:tcPr anchor="ctr"/>
                </a:tc>
                <a:tc>
                  <a:txBody>
                    <a:bodyPr/>
                    <a:lstStyle/>
                    <a:p>
                      <a:pPr algn="ctr"/>
                      <a:r>
                        <a:rPr lang="sr-Latn-RS" dirty="0" smtClean="0"/>
                        <a:t>CD</a:t>
                      </a:r>
                      <a:endParaRPr lang="sr-Latn-RS" dirty="0"/>
                    </a:p>
                  </a:txBody>
                  <a:tcPr anchor="ctr"/>
                </a:tc>
                <a:tc>
                  <a:txBody>
                    <a:bodyPr/>
                    <a:lstStyle/>
                    <a:p>
                      <a:pPr algn="ctr"/>
                      <a:r>
                        <a:rPr lang="sr-Latn-RS" dirty="0" smtClean="0"/>
                        <a:t>Skener</a:t>
                      </a:r>
                      <a:endParaRPr lang="sr-Latn-RS" dirty="0"/>
                    </a:p>
                  </a:txBody>
                  <a:tcPr anchor="ctr"/>
                </a:tc>
                <a:tc>
                  <a:txBody>
                    <a:bodyPr/>
                    <a:lstStyle/>
                    <a:p>
                      <a:pPr algn="ctr"/>
                      <a:r>
                        <a:rPr lang="sr-Latn-RS" dirty="0" smtClean="0"/>
                        <a:t>Štampač</a:t>
                      </a:r>
                      <a:endParaRPr lang="sr-Latn-RS" dirty="0"/>
                    </a:p>
                  </a:txBody>
                  <a:tcPr anchor="ctr"/>
                </a:tc>
              </a:tr>
              <a:tr h="556260">
                <a:tc>
                  <a:txBody>
                    <a:bodyPr/>
                    <a:lstStyle/>
                    <a:p>
                      <a:pPr algn="ctr"/>
                      <a:endParaRPr lang="sr-Latn-RS"/>
                    </a:p>
                  </a:txBody>
                  <a:tcPr anchor="ctr"/>
                </a:tc>
                <a:tc>
                  <a:txBody>
                    <a:bodyPr/>
                    <a:lstStyle/>
                    <a:p>
                      <a:pPr algn="ctr"/>
                      <a:r>
                        <a:rPr lang="sr-Latn-RS" dirty="0" smtClean="0"/>
                        <a:t>DVD</a:t>
                      </a:r>
                      <a:endParaRPr lang="sr-Latn-RS" dirty="0"/>
                    </a:p>
                  </a:txBody>
                  <a:tcPr anchor="ctr"/>
                </a:tc>
                <a:tc>
                  <a:txBody>
                    <a:bodyPr/>
                    <a:lstStyle/>
                    <a:p>
                      <a:pPr algn="ctr"/>
                      <a:r>
                        <a:rPr lang="sr-Latn-RS" dirty="0" smtClean="0"/>
                        <a:t>Mikrofon</a:t>
                      </a:r>
                      <a:endParaRPr lang="sr-Latn-RS" dirty="0"/>
                    </a:p>
                  </a:txBody>
                  <a:tcPr anchor="ctr"/>
                </a:tc>
                <a:tc>
                  <a:txBody>
                    <a:bodyPr/>
                    <a:lstStyle/>
                    <a:p>
                      <a:pPr algn="ctr"/>
                      <a:r>
                        <a:rPr lang="sr-Latn-RS" dirty="0" smtClean="0"/>
                        <a:t>Ploter</a:t>
                      </a:r>
                      <a:endParaRPr lang="sr-Latn-RS" dirty="0"/>
                    </a:p>
                  </a:txBody>
                  <a:tcPr anchor="ctr"/>
                </a:tc>
              </a:tr>
              <a:tr h="556260">
                <a:tc>
                  <a:txBody>
                    <a:bodyPr/>
                    <a:lstStyle/>
                    <a:p>
                      <a:pPr algn="ctr"/>
                      <a:endParaRPr lang="sr-Latn-RS"/>
                    </a:p>
                  </a:txBody>
                  <a:tcPr anchor="ctr"/>
                </a:tc>
                <a:tc>
                  <a:txBody>
                    <a:bodyPr/>
                    <a:lstStyle/>
                    <a:p>
                      <a:pPr algn="ctr"/>
                      <a:r>
                        <a:rPr lang="sr-Latn-RS" dirty="0" smtClean="0"/>
                        <a:t>Hd DVD</a:t>
                      </a:r>
                      <a:endParaRPr lang="sr-Latn-RS" dirty="0"/>
                    </a:p>
                  </a:txBody>
                  <a:tcPr anchor="ctr"/>
                </a:tc>
                <a:tc>
                  <a:txBody>
                    <a:bodyPr/>
                    <a:lstStyle/>
                    <a:p>
                      <a:pPr algn="ctr"/>
                      <a:r>
                        <a:rPr lang="sr-Latn-RS" dirty="0" smtClean="0"/>
                        <a:t>Grafički tablet</a:t>
                      </a:r>
                      <a:endParaRPr lang="sr-Latn-RS" dirty="0"/>
                    </a:p>
                  </a:txBody>
                  <a:tcPr anchor="ctr"/>
                </a:tc>
                <a:tc>
                  <a:txBody>
                    <a:bodyPr/>
                    <a:lstStyle/>
                    <a:p>
                      <a:pPr algn="ctr"/>
                      <a:r>
                        <a:rPr lang="sr-Latn-RS" dirty="0" smtClean="0"/>
                        <a:t>Zvučnici</a:t>
                      </a:r>
                      <a:endParaRPr lang="sr-Latn-RS" dirty="0"/>
                    </a:p>
                  </a:txBody>
                  <a:tcPr anchor="ctr"/>
                </a:tc>
              </a:tr>
              <a:tr h="556260">
                <a:tc>
                  <a:txBody>
                    <a:bodyPr/>
                    <a:lstStyle/>
                    <a:p>
                      <a:pPr algn="ctr"/>
                      <a:endParaRPr lang="sr-Latn-RS"/>
                    </a:p>
                  </a:txBody>
                  <a:tcPr anchor="ctr"/>
                </a:tc>
                <a:tc>
                  <a:txBody>
                    <a:bodyPr/>
                    <a:lstStyle/>
                    <a:p>
                      <a:pPr algn="ctr"/>
                      <a:r>
                        <a:rPr lang="sr-Latn-RS" dirty="0" smtClean="0"/>
                        <a:t>BlueRay</a:t>
                      </a:r>
                      <a:r>
                        <a:rPr lang="sr-Latn-RS" baseline="0" dirty="0" smtClean="0"/>
                        <a:t> disk</a:t>
                      </a:r>
                      <a:endParaRPr lang="sr-Latn-RS" dirty="0"/>
                    </a:p>
                  </a:txBody>
                  <a:tcPr anchor="ctr"/>
                </a:tc>
                <a:tc>
                  <a:txBody>
                    <a:bodyPr/>
                    <a:lstStyle/>
                    <a:p>
                      <a:pPr algn="ctr"/>
                      <a:r>
                        <a:rPr lang="sr-Latn-RS" dirty="0" smtClean="0"/>
                        <a:t>Džojstik</a:t>
                      </a:r>
                      <a:endParaRPr lang="sr-Latn-RS" dirty="0"/>
                    </a:p>
                  </a:txBody>
                  <a:tcPr anchor="ctr"/>
                </a:tc>
                <a:tc>
                  <a:txBody>
                    <a:bodyPr/>
                    <a:lstStyle/>
                    <a:p>
                      <a:pPr algn="ctr"/>
                      <a:r>
                        <a:rPr lang="sr-Latn-RS" dirty="0" smtClean="0"/>
                        <a:t>Slušalice</a:t>
                      </a:r>
                      <a:endParaRPr lang="sr-Latn-RS" dirty="0"/>
                    </a:p>
                  </a:txBody>
                  <a:tcPr anchor="ctr"/>
                </a:tc>
              </a:tr>
              <a:tr h="556260">
                <a:tc>
                  <a:txBody>
                    <a:bodyPr/>
                    <a:lstStyle/>
                    <a:p>
                      <a:pPr algn="ctr"/>
                      <a:endParaRPr lang="sr-Latn-RS"/>
                    </a:p>
                  </a:txBody>
                  <a:tcPr anchor="ctr"/>
                </a:tc>
                <a:tc>
                  <a:txBody>
                    <a:bodyPr/>
                    <a:lstStyle/>
                    <a:p>
                      <a:pPr algn="ctr"/>
                      <a:r>
                        <a:rPr lang="sr-Latn-RS" dirty="0" smtClean="0"/>
                        <a:t>Fleš</a:t>
                      </a:r>
                      <a:r>
                        <a:rPr lang="sr-Latn-RS" baseline="0" dirty="0" smtClean="0"/>
                        <a:t> memorija</a:t>
                      </a:r>
                      <a:endParaRPr lang="sr-Latn-RS" dirty="0"/>
                    </a:p>
                  </a:txBody>
                  <a:tcPr anchor="ctr"/>
                </a:tc>
                <a:tc>
                  <a:txBody>
                    <a:bodyPr/>
                    <a:lstStyle/>
                    <a:p>
                      <a:pPr algn="ctr"/>
                      <a:r>
                        <a:rPr lang="sr-Latn-RS" dirty="0" smtClean="0"/>
                        <a:t>Digitalni aparat</a:t>
                      </a:r>
                      <a:endParaRPr lang="sr-Latn-RS" dirty="0"/>
                    </a:p>
                  </a:txBody>
                  <a:tcPr anchor="ctr"/>
                </a:tc>
                <a:tc>
                  <a:txBody>
                    <a:bodyPr/>
                    <a:lstStyle/>
                    <a:p>
                      <a:pPr algn="ctr"/>
                      <a:endParaRPr lang="sr-Latn-RS" dirty="0"/>
                    </a:p>
                  </a:txBody>
                  <a:tcPr anchor="ctr"/>
                </a:tc>
              </a:tr>
              <a:tr h="556260">
                <a:tc>
                  <a:txBody>
                    <a:bodyPr/>
                    <a:lstStyle/>
                    <a:p>
                      <a:pPr algn="ctr"/>
                      <a:endParaRPr lang="sr-Latn-RS"/>
                    </a:p>
                  </a:txBody>
                  <a:tcPr anchor="ctr"/>
                </a:tc>
                <a:tc>
                  <a:txBody>
                    <a:bodyPr/>
                    <a:lstStyle/>
                    <a:p>
                      <a:pPr algn="ctr"/>
                      <a:r>
                        <a:rPr lang="sr-Latn-RS" dirty="0" smtClean="0"/>
                        <a:t>Memorijska kartica</a:t>
                      </a:r>
                      <a:endParaRPr lang="sr-Latn-RS" dirty="0"/>
                    </a:p>
                  </a:txBody>
                  <a:tcPr anchor="ctr"/>
                </a:tc>
                <a:tc>
                  <a:txBody>
                    <a:bodyPr/>
                    <a:lstStyle/>
                    <a:p>
                      <a:pPr algn="ctr"/>
                      <a:r>
                        <a:rPr lang="sr-Latn-RS" dirty="0" smtClean="0"/>
                        <a:t>Digitalna kamera</a:t>
                      </a:r>
                      <a:endParaRPr lang="sr-Latn-RS" dirty="0"/>
                    </a:p>
                  </a:txBody>
                  <a:tcPr anchor="ctr"/>
                </a:tc>
                <a:tc>
                  <a:txBody>
                    <a:bodyPr/>
                    <a:lstStyle/>
                    <a:p>
                      <a:pPr algn="ctr"/>
                      <a:endParaRPr lang="sr-Latn-RS" dirty="0"/>
                    </a:p>
                  </a:txBody>
                  <a:tcPr anchor="ctr"/>
                </a:tc>
              </a:tr>
            </a:tbl>
          </a:graphicData>
        </a:graphic>
      </p:graphicFrame>
    </p:spTree>
    <p:extLst>
      <p:ext uri="{BB962C8B-B14F-4D97-AF65-F5344CB8AC3E}">
        <p14:creationId xmlns:p14="http://schemas.microsoft.com/office/powerpoint/2010/main" val="1615618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Pitanja</a:t>
            </a:r>
            <a:endParaRPr lang="sr-Latn-RS" dirty="0"/>
          </a:p>
        </p:txBody>
      </p:sp>
      <p:sp>
        <p:nvSpPr>
          <p:cNvPr id="3" name="Content Placeholder 2"/>
          <p:cNvSpPr>
            <a:spLocks noGrp="1"/>
          </p:cNvSpPr>
          <p:nvPr>
            <p:ph idx="1"/>
          </p:nvPr>
        </p:nvSpPr>
        <p:spPr/>
        <p:txBody>
          <a:bodyPr numCol="2">
            <a:normAutofit/>
          </a:bodyPr>
          <a:lstStyle/>
          <a:p>
            <a:pPr marL="269875" indent="-269875">
              <a:buFont typeface="+mj-lt"/>
              <a:buAutoNum type="arabicPeriod"/>
            </a:pPr>
            <a:r>
              <a:rPr lang="sr-Latn-RS" sz="1600" dirty="0" smtClean="0"/>
              <a:t>Šta su računarski sistemi?</a:t>
            </a:r>
          </a:p>
          <a:p>
            <a:pPr marL="269875" indent="-269875">
              <a:buFont typeface="+mj-lt"/>
              <a:buAutoNum type="arabicPeriod"/>
            </a:pPr>
            <a:r>
              <a:rPr lang="sr-Latn-RS" sz="1600" dirty="0" smtClean="0"/>
              <a:t>Šta je program?</a:t>
            </a:r>
          </a:p>
          <a:p>
            <a:pPr marL="269875" indent="-269875">
              <a:buFont typeface="+mj-lt"/>
              <a:buAutoNum type="arabicPeriod"/>
            </a:pPr>
            <a:r>
              <a:rPr lang="sr-Latn-RS" sz="1600" dirty="0" smtClean="0"/>
              <a:t>Kako se dele računarski sistemi?</a:t>
            </a:r>
          </a:p>
          <a:p>
            <a:pPr marL="269875" indent="-269875">
              <a:buFont typeface="+mj-lt"/>
              <a:buAutoNum type="arabicPeriod"/>
            </a:pPr>
            <a:r>
              <a:rPr lang="sr-Latn-RS" sz="1600" dirty="0" smtClean="0"/>
              <a:t>Kako se dele RS sa stanovišta namene?</a:t>
            </a:r>
          </a:p>
          <a:p>
            <a:pPr marL="269875" indent="-269875">
              <a:buFont typeface="+mj-lt"/>
              <a:buAutoNum type="arabicPeriod"/>
            </a:pPr>
            <a:r>
              <a:rPr lang="sr-Latn-RS" sz="1600" dirty="0" smtClean="0"/>
              <a:t>Kako se dele RS sa stanovišta broja instrukcija koje se istovremeno izvršavaju?</a:t>
            </a:r>
          </a:p>
          <a:p>
            <a:pPr marL="269875" indent="-269875">
              <a:buFont typeface="+mj-lt"/>
              <a:buAutoNum type="arabicPeriod"/>
            </a:pPr>
            <a:r>
              <a:rPr lang="sr-Latn-RS" sz="1600" dirty="0" smtClean="0"/>
              <a:t>Od čega se sastoji računarski sistem?</a:t>
            </a:r>
          </a:p>
          <a:p>
            <a:pPr marL="269875" indent="-269875">
              <a:buFont typeface="+mj-lt"/>
              <a:buAutoNum type="arabicPeriod"/>
            </a:pPr>
            <a:r>
              <a:rPr lang="sr-Latn-RS" sz="1600" dirty="0" smtClean="0"/>
              <a:t>Šta je hardver?</a:t>
            </a:r>
          </a:p>
          <a:p>
            <a:pPr marL="269875" indent="-269875">
              <a:buFont typeface="+mj-lt"/>
              <a:buAutoNum type="arabicPeriod"/>
            </a:pPr>
            <a:r>
              <a:rPr lang="sr-Latn-RS" sz="1600" dirty="0" smtClean="0"/>
              <a:t>Šta je softver?</a:t>
            </a:r>
          </a:p>
          <a:p>
            <a:pPr marL="269875" indent="-269875">
              <a:buFont typeface="+mj-lt"/>
              <a:buAutoNum type="arabicPeriod"/>
            </a:pPr>
            <a:r>
              <a:rPr lang="sr-Latn-RS" sz="1600" dirty="0" smtClean="0"/>
              <a:t>Od čega se satoji tipičan hardver RS?</a:t>
            </a:r>
          </a:p>
          <a:p>
            <a:pPr marL="269875" indent="-269875">
              <a:buFont typeface="+mj-lt"/>
              <a:buAutoNum type="arabicPeriod"/>
            </a:pPr>
            <a:r>
              <a:rPr lang="sr-Latn-RS" sz="1600" dirty="0" smtClean="0"/>
              <a:t>Funkcionalna šema hardvera RS?</a:t>
            </a:r>
          </a:p>
          <a:p>
            <a:pPr marL="269875" indent="-269875">
              <a:buFont typeface="+mj-lt"/>
              <a:buAutoNum type="arabicPeriod"/>
            </a:pPr>
            <a:r>
              <a:rPr lang="sr-Latn-RS" sz="1600" dirty="0" smtClean="0"/>
              <a:t>Šta je aritmetičko-logička jedinica?</a:t>
            </a:r>
          </a:p>
          <a:p>
            <a:pPr marL="269875" indent="-269875">
              <a:buFont typeface="+mj-lt"/>
              <a:buAutoNum type="arabicPeriod"/>
            </a:pPr>
            <a:r>
              <a:rPr lang="sr-Latn-RS" sz="1600" dirty="0" smtClean="0"/>
              <a:t>Koje su aritmetičke operacije?</a:t>
            </a:r>
          </a:p>
          <a:p>
            <a:pPr marL="269875" indent="-269875">
              <a:buFont typeface="+mj-lt"/>
              <a:buAutoNum type="arabicPeriod"/>
            </a:pPr>
            <a:r>
              <a:rPr lang="sr-Latn-RS" sz="1600" dirty="0" smtClean="0"/>
              <a:t>Koje su logičke operacije?</a:t>
            </a:r>
          </a:p>
          <a:p>
            <a:pPr marL="269875" indent="-269875">
              <a:buFont typeface="+mj-lt"/>
              <a:buAutoNum type="arabicPeriod"/>
            </a:pPr>
            <a:r>
              <a:rPr lang="sr-Latn-RS" sz="1600" dirty="0" smtClean="0"/>
              <a:t>Šta je kontrolna jedinica?</a:t>
            </a:r>
          </a:p>
          <a:p>
            <a:pPr marL="269875" indent="-269875">
              <a:buFont typeface="+mj-lt"/>
              <a:buAutoNum type="arabicPeriod"/>
            </a:pPr>
            <a:r>
              <a:rPr lang="sr-Latn-RS" sz="1600" dirty="0" smtClean="0"/>
              <a:t>Šta je unutrašnja memorija?</a:t>
            </a:r>
          </a:p>
          <a:p>
            <a:pPr marL="269875" indent="-269875">
              <a:buFont typeface="+mj-lt"/>
              <a:buAutoNum type="arabicPeriod"/>
            </a:pPr>
            <a:r>
              <a:rPr lang="sr-Latn-RS" sz="1600" dirty="0" smtClean="0"/>
              <a:t>Koje unutrašnje memorije imamo u računaru?</a:t>
            </a:r>
          </a:p>
          <a:p>
            <a:pPr marL="269875" indent="-269875">
              <a:buFont typeface="+mj-lt"/>
              <a:buAutoNum type="arabicPeriod"/>
            </a:pPr>
            <a:r>
              <a:rPr lang="sr-Latn-RS" sz="1600" dirty="0" smtClean="0"/>
              <a:t>Šta je bajt?</a:t>
            </a:r>
          </a:p>
          <a:p>
            <a:pPr marL="269875" indent="-269875">
              <a:buFont typeface="+mj-lt"/>
              <a:buAutoNum type="arabicPeriod"/>
            </a:pPr>
            <a:r>
              <a:rPr lang="sr-Latn-RS" sz="1600" dirty="0" smtClean="0"/>
              <a:t>Šta se smešta u unutrašnju memoriju?</a:t>
            </a:r>
          </a:p>
          <a:p>
            <a:pPr marL="269875" indent="-269875">
              <a:buFont typeface="+mj-lt"/>
              <a:buAutoNum type="arabicPeriod"/>
            </a:pPr>
            <a:r>
              <a:rPr lang="sr-Latn-RS" sz="1600" dirty="0" smtClean="0"/>
              <a:t>Šta je spoljna memorija?</a:t>
            </a:r>
          </a:p>
          <a:p>
            <a:pPr marL="269875" indent="-269875">
              <a:buFont typeface="+mj-lt"/>
              <a:buAutoNum type="arabicPeriod"/>
            </a:pPr>
            <a:r>
              <a:rPr lang="sr-Latn-RS" sz="1600" dirty="0" smtClean="0"/>
              <a:t>Nabroj jedinice spoljne memorije?</a:t>
            </a:r>
          </a:p>
          <a:p>
            <a:pPr marL="269875" indent="-269875">
              <a:buFont typeface="+mj-lt"/>
              <a:buAutoNum type="arabicPeriod"/>
            </a:pPr>
            <a:r>
              <a:rPr lang="sr-Latn-RS" sz="1600" dirty="0" smtClean="0"/>
              <a:t>Šta su ulazne jedinice? Nabroj nekoliko.</a:t>
            </a:r>
          </a:p>
          <a:p>
            <a:pPr marL="269875" indent="-269875">
              <a:buFont typeface="+mj-lt"/>
              <a:buAutoNum type="arabicPeriod"/>
            </a:pPr>
            <a:r>
              <a:rPr lang="sr-Latn-RS" sz="1600" dirty="0" smtClean="0"/>
              <a:t>Šta su izlazne jedinice? </a:t>
            </a:r>
            <a:r>
              <a:rPr lang="sr-Latn-RS" sz="1600" smtClean="0"/>
              <a:t>Nabroj nekoliko.</a:t>
            </a:r>
            <a:endParaRPr lang="sr-Latn-RS" sz="1600" dirty="0" smtClean="0"/>
          </a:p>
          <a:p>
            <a:pPr marL="269875" indent="-269875">
              <a:buFont typeface="+mj-lt"/>
              <a:buAutoNum type="arabicPeriod"/>
            </a:pPr>
            <a:endParaRPr lang="sr-Latn-RS" sz="1600" dirty="0" smtClean="0"/>
          </a:p>
          <a:p>
            <a:pPr marL="269875" indent="-269875">
              <a:buFont typeface="+mj-lt"/>
              <a:buAutoNum type="arabicPeriod"/>
            </a:pPr>
            <a:endParaRPr lang="sr-Latn-RS" sz="1600" dirty="0" smtClean="0"/>
          </a:p>
          <a:p>
            <a:pPr marL="269875" indent="-269875">
              <a:buFont typeface="+mj-lt"/>
              <a:buAutoNum type="arabicPeriod"/>
            </a:pPr>
            <a:endParaRPr lang="sr-Latn-RS" sz="1600" dirty="0" smtClean="0"/>
          </a:p>
          <a:p>
            <a:pPr marL="269875" indent="-269875">
              <a:buFont typeface="+mj-lt"/>
              <a:buAutoNum type="arabicPeriod"/>
            </a:pPr>
            <a:endParaRPr lang="sr-Latn-RS" sz="1600" dirty="0" smtClean="0"/>
          </a:p>
          <a:p>
            <a:pPr marL="269875" indent="-269875">
              <a:buFont typeface="+mj-lt"/>
              <a:buAutoNum type="arabicPeriod"/>
            </a:pPr>
            <a:endParaRPr lang="sr-Latn-RS" sz="1600" dirty="0"/>
          </a:p>
        </p:txBody>
      </p:sp>
      <p:pic>
        <p:nvPicPr>
          <p:cNvPr id="8194" name="Picture 2" descr="C:\Users\Nenad\Desktop\CRA_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3363" y="4297362"/>
            <a:ext cx="2560637" cy="2560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33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r-Latn-RS" b="1" dirty="0">
                <a:latin typeface="Times New Roman" pitchFamily="18" charset="0"/>
                <a:cs typeface="Times New Roman" pitchFamily="18" charset="0"/>
              </a:rPr>
              <a:t>Podela računarskih sistema</a:t>
            </a:r>
            <a:endParaRPr lang="sr-Latn-RS" dirty="0">
              <a:latin typeface="Times New Roman" pitchFamily="18" charset="0"/>
              <a:cs typeface="Times New Roman" pitchFamily="18" charset="0"/>
            </a:endParaRPr>
          </a:p>
        </p:txBody>
      </p:sp>
      <p:sp>
        <p:nvSpPr>
          <p:cNvPr id="2" name="Content Placeholder 1"/>
          <p:cNvSpPr>
            <a:spLocks noGrp="1"/>
          </p:cNvSpPr>
          <p:nvPr>
            <p:ph idx="1"/>
          </p:nvPr>
        </p:nvSpPr>
        <p:spPr/>
        <p:txBody>
          <a:bodyPr/>
          <a:lstStyle/>
          <a:p>
            <a:pPr marL="0" indent="0" algn="just">
              <a:buNone/>
            </a:pPr>
            <a:r>
              <a:rPr lang="sr-Latn-RS" sz="2000" dirty="0" smtClean="0">
                <a:latin typeface="Times New Roman" pitchFamily="18" charset="0"/>
                <a:cs typeface="Times New Roman" pitchFamily="18" charset="0"/>
              </a:rPr>
              <a:t>Računari </a:t>
            </a:r>
            <a:r>
              <a:rPr lang="sr-Latn-RS" sz="2000" dirty="0">
                <a:latin typeface="Times New Roman" pitchFamily="18" charset="0"/>
                <a:cs typeface="Times New Roman" pitchFamily="18" charset="0"/>
              </a:rPr>
              <a:t>se mogu podeliti na različite načine u zavisnosti od toga da li se posmatra</a:t>
            </a:r>
            <a:r>
              <a:rPr lang="sr-Latn-RS" sz="2000" dirty="0" smtClean="0">
                <a:latin typeface="Times New Roman" pitchFamily="18" charset="0"/>
                <a:cs typeface="Times New Roman" pitchFamily="18" charset="0"/>
              </a:rPr>
              <a:t>:</a:t>
            </a:r>
          </a:p>
          <a:p>
            <a:pPr marL="0" indent="0" algn="just">
              <a:buNone/>
            </a:pPr>
            <a:endParaRPr lang="sr-Latn-RS" sz="2000" dirty="0">
              <a:latin typeface="Times New Roman" pitchFamily="18" charset="0"/>
              <a:cs typeface="Times New Roman" pitchFamily="18" charset="0"/>
            </a:endParaRPr>
          </a:p>
          <a:p>
            <a:pPr lvl="1" algn="just"/>
            <a:r>
              <a:rPr lang="sr-Latn-RS" sz="1800" dirty="0">
                <a:latin typeface="Times New Roman" pitchFamily="18" charset="0"/>
                <a:cs typeface="Times New Roman" pitchFamily="18" charset="0"/>
              </a:rPr>
              <a:t>njihova primena,</a:t>
            </a:r>
          </a:p>
          <a:p>
            <a:pPr lvl="1" algn="just"/>
            <a:r>
              <a:rPr lang="sr-Latn-RS" sz="1800" dirty="0">
                <a:latin typeface="Times New Roman" pitchFamily="18" charset="0"/>
                <a:cs typeface="Times New Roman" pitchFamily="18" charset="0"/>
              </a:rPr>
              <a:t>broj korisnika koji mogu istovremeno da koriste jedan računar, ili</a:t>
            </a:r>
          </a:p>
          <a:p>
            <a:pPr lvl="1" algn="just"/>
            <a:r>
              <a:rPr lang="sr-Latn-RS" sz="1800" dirty="0">
                <a:latin typeface="Times New Roman" pitchFamily="18" charset="0"/>
                <a:cs typeface="Times New Roman" pitchFamily="18" charset="0"/>
              </a:rPr>
              <a:t>broj naredbi koje računar može da izvrši u jednom trenutku.</a:t>
            </a:r>
          </a:p>
          <a:p>
            <a:pPr algn="just"/>
            <a:endParaRPr lang="sr-Latn-RS" dirty="0"/>
          </a:p>
        </p:txBody>
      </p:sp>
    </p:spTree>
    <p:extLst>
      <p:ext uri="{BB962C8B-B14F-4D97-AF65-F5344CB8AC3E}">
        <p14:creationId xmlns:p14="http://schemas.microsoft.com/office/powerpoint/2010/main" val="131837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 </a:t>
            </a:r>
            <a:r>
              <a:rPr lang="sr-Latn-RS" b="1" dirty="0">
                <a:latin typeface="Times New Roman" pitchFamily="18" charset="0"/>
                <a:cs typeface="Times New Roman" pitchFamily="18" charset="0"/>
              </a:rPr>
              <a:t>Podela računara </a:t>
            </a:r>
            <a:r>
              <a:rPr lang="sr-Latn-RS" b="1" dirty="0" smtClean="0">
                <a:latin typeface="Times New Roman" pitchFamily="18" charset="0"/>
                <a:cs typeface="Times New Roman" pitchFamily="18" charset="0"/>
              </a:rPr>
              <a:t>prema </a:t>
            </a:r>
            <a:r>
              <a:rPr lang="sr-Latn-RS" b="1" dirty="0">
                <a:latin typeface="Times New Roman" pitchFamily="18" charset="0"/>
                <a:cs typeface="Times New Roman" pitchFamily="18" charset="0"/>
              </a:rPr>
              <a:t>primeni</a:t>
            </a:r>
            <a:endParaRPr lang="sr-Latn-R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vi-VN" sz="2000" dirty="0">
                <a:latin typeface="Times New Roman" pitchFamily="18" charset="0"/>
                <a:cs typeface="Times New Roman" pitchFamily="18" charset="0"/>
              </a:rPr>
              <a:t>Sa stanovišta primene, postoji podela na:</a:t>
            </a:r>
          </a:p>
          <a:p>
            <a:pPr lvl="1"/>
            <a:r>
              <a:rPr lang="vi-VN" sz="1800" dirty="0">
                <a:latin typeface="Times New Roman" pitchFamily="18" charset="0"/>
                <a:cs typeface="Times New Roman" pitchFamily="18" charset="0"/>
              </a:rPr>
              <a:t>računare opšte namene i</a:t>
            </a:r>
          </a:p>
          <a:p>
            <a:pPr lvl="1"/>
            <a:r>
              <a:rPr lang="vi-VN" sz="1800" dirty="0">
                <a:latin typeface="Times New Roman" pitchFamily="18" charset="0"/>
                <a:cs typeface="Times New Roman" pitchFamily="18" charset="0"/>
              </a:rPr>
              <a:t>računare specijalnih namena.</a:t>
            </a:r>
          </a:p>
          <a:p>
            <a:pPr marL="0" indent="0">
              <a:buNone/>
            </a:pPr>
            <a:r>
              <a:rPr lang="vi-VN" sz="2000" dirty="0">
                <a:latin typeface="Times New Roman" pitchFamily="18" charset="0"/>
                <a:cs typeface="Times New Roman" pitchFamily="18" charset="0"/>
              </a:rPr>
              <a:t> </a:t>
            </a:r>
          </a:p>
          <a:p>
            <a:pPr algn="just"/>
            <a:r>
              <a:rPr lang="vi-VN" sz="2000" b="1" dirty="0">
                <a:latin typeface="Times New Roman" pitchFamily="18" charset="0"/>
                <a:cs typeface="Times New Roman" pitchFamily="18" charset="0"/>
              </a:rPr>
              <a:t>Računari opšte namene</a:t>
            </a:r>
            <a:r>
              <a:rPr lang="vi-VN" sz="2000" dirty="0">
                <a:latin typeface="Times New Roman" pitchFamily="18" charset="0"/>
                <a:cs typeface="Times New Roman" pitchFamily="18" charset="0"/>
              </a:rPr>
              <a:t> mogu da učitavaju razne programe da rešavaju različite </a:t>
            </a:r>
            <a:r>
              <a:rPr lang="vi-VN" sz="2000" dirty="0" smtClean="0">
                <a:latin typeface="Times New Roman" pitchFamily="18" charset="0"/>
                <a:cs typeface="Times New Roman" pitchFamily="18" charset="0"/>
              </a:rPr>
              <a:t>probleme</a:t>
            </a:r>
            <a:r>
              <a:rPr lang="sr-Latn-RS" sz="2000" dirty="0" smtClean="0">
                <a:latin typeface="Times New Roman" pitchFamily="18" charset="0"/>
                <a:cs typeface="Times New Roman" pitchFamily="18" charset="0"/>
              </a:rPr>
              <a:t> (PC računari).</a:t>
            </a:r>
          </a:p>
          <a:p>
            <a:pPr marL="0" indent="0" algn="just">
              <a:buNone/>
            </a:pPr>
            <a:endParaRPr lang="vi-VN" sz="2000" dirty="0">
              <a:latin typeface="Times New Roman" pitchFamily="18" charset="0"/>
              <a:cs typeface="Times New Roman" pitchFamily="18" charset="0"/>
            </a:endParaRPr>
          </a:p>
          <a:p>
            <a:pPr algn="just"/>
            <a:r>
              <a:rPr lang="vi-VN" sz="2000" b="1" dirty="0">
                <a:latin typeface="Times New Roman" pitchFamily="18" charset="0"/>
                <a:cs typeface="Times New Roman" pitchFamily="18" charset="0"/>
              </a:rPr>
              <a:t>Računari za specijalne namene</a:t>
            </a:r>
            <a:r>
              <a:rPr lang="vi-VN" sz="2000" dirty="0">
                <a:latin typeface="Times New Roman" pitchFamily="18" charset="0"/>
                <a:cs typeface="Times New Roman" pitchFamily="18" charset="0"/>
              </a:rPr>
              <a:t> imaju ugrađene programe za rešavanje samo onih problema za koji su namenjeni (na primer, igranje šaha, automatski piloti, upravljanje nekom mašinom itd.).</a:t>
            </a:r>
          </a:p>
          <a:p>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4105573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b="1" dirty="0">
                <a:latin typeface="Times New Roman" pitchFamily="18" charset="0"/>
                <a:cs typeface="Times New Roman" pitchFamily="18" charset="0"/>
              </a:rPr>
              <a:t>Podela računara </a:t>
            </a:r>
            <a:r>
              <a:rPr lang="pl-PL" b="1" dirty="0" smtClean="0">
                <a:latin typeface="Times New Roman" pitchFamily="18" charset="0"/>
                <a:cs typeface="Times New Roman" pitchFamily="18" charset="0"/>
              </a:rPr>
              <a:t>prema </a:t>
            </a:r>
            <a:r>
              <a:rPr lang="pl-PL" b="1" dirty="0">
                <a:latin typeface="Times New Roman" pitchFamily="18" charset="0"/>
                <a:cs typeface="Times New Roman" pitchFamily="18" charset="0"/>
              </a:rPr>
              <a:t>broju korisnika</a:t>
            </a:r>
            <a:endParaRPr lang="sr-Latn-R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vi-VN" sz="2000" dirty="0">
                <a:latin typeface="Times New Roman" pitchFamily="18" charset="0"/>
                <a:cs typeface="Times New Roman" pitchFamily="18" charset="0"/>
              </a:rPr>
              <a:t>Sa stanovišta broja korisnika koji mogu istovremeno da koriste isti računar, postoje:</a:t>
            </a:r>
          </a:p>
          <a:p>
            <a:pPr lvl="1"/>
            <a:r>
              <a:rPr lang="vi-VN" sz="1800" dirty="0">
                <a:latin typeface="Times New Roman" pitchFamily="18" charset="0"/>
                <a:cs typeface="Times New Roman" pitchFamily="18" charset="0"/>
              </a:rPr>
              <a:t>višekorisnički (mainframe based) i</a:t>
            </a:r>
          </a:p>
          <a:p>
            <a:pPr lvl="1"/>
            <a:r>
              <a:rPr lang="vi-VN" sz="1800" dirty="0">
                <a:latin typeface="Times New Roman" pitchFamily="18" charset="0"/>
                <a:cs typeface="Times New Roman" pitchFamily="18" charset="0"/>
              </a:rPr>
              <a:t>jednokorisnički (PC based</a:t>
            </a:r>
            <a:r>
              <a:rPr lang="vi-VN" sz="1800" dirty="0" smtClean="0">
                <a:latin typeface="Times New Roman" pitchFamily="18" charset="0"/>
                <a:cs typeface="Times New Roman" pitchFamily="18" charset="0"/>
              </a:rPr>
              <a:t>).</a:t>
            </a:r>
            <a:endParaRPr lang="sr-Latn-RS" sz="1800" dirty="0" smtClean="0">
              <a:latin typeface="Times New Roman" pitchFamily="18" charset="0"/>
              <a:cs typeface="Times New Roman" pitchFamily="18" charset="0"/>
            </a:endParaRPr>
          </a:p>
          <a:p>
            <a:pPr marL="274320" lvl="1" indent="0">
              <a:buNone/>
            </a:pPr>
            <a:endParaRPr lang="vi-VN"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Kod </a:t>
            </a:r>
            <a:r>
              <a:rPr lang="vi-VN" sz="2000" b="1" dirty="0">
                <a:latin typeface="Times New Roman" pitchFamily="18" charset="0"/>
                <a:cs typeface="Times New Roman" pitchFamily="18" charset="0"/>
              </a:rPr>
              <a:t>višekorisničkih</a:t>
            </a:r>
            <a:r>
              <a:rPr lang="vi-VN" sz="2000" dirty="0">
                <a:latin typeface="Times New Roman" pitchFamily="18" charset="0"/>
                <a:cs typeface="Times New Roman" pitchFamily="18" charset="0"/>
              </a:rPr>
              <a:t> sistema centralni računar opslužuje sve korisnike. Međutim, sa naglim razvojem i masovnim korišćenjem personalnih računara višekorisnički računari su u velikoj meri izgubili svoju prethodnu ulogu i njihovo korišćenje je danas veoma </a:t>
            </a:r>
            <a:r>
              <a:rPr lang="vi-VN" sz="2000" dirty="0" smtClean="0">
                <a:latin typeface="Times New Roman" pitchFamily="18" charset="0"/>
                <a:cs typeface="Times New Roman" pitchFamily="18" charset="0"/>
              </a:rPr>
              <a:t>ograničeno</a:t>
            </a:r>
            <a:r>
              <a:rPr lang="sr-Latn-RS" sz="2000" dirty="0" smtClean="0">
                <a:latin typeface="Times New Roman" pitchFamily="18" charset="0"/>
                <a:cs typeface="Times New Roman" pitchFamily="18" charset="0"/>
              </a:rPr>
              <a:t>.</a:t>
            </a:r>
          </a:p>
          <a:p>
            <a:pPr marL="0" indent="0" algn="just">
              <a:buNone/>
            </a:pPr>
            <a:endParaRPr lang="vi-VN"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Kod </a:t>
            </a:r>
            <a:r>
              <a:rPr lang="vi-VN" sz="2000" b="1" dirty="0">
                <a:latin typeface="Times New Roman" pitchFamily="18" charset="0"/>
                <a:cs typeface="Times New Roman" pitchFamily="18" charset="0"/>
              </a:rPr>
              <a:t>personalnih (jednokorisničkih)</a:t>
            </a:r>
            <a:r>
              <a:rPr lang="vi-VN" sz="2000" dirty="0">
                <a:latin typeface="Times New Roman" pitchFamily="18" charset="0"/>
                <a:cs typeface="Times New Roman" pitchFamily="18" charset="0"/>
              </a:rPr>
              <a:t> računara, kao što im i ime govori, svaki korisnik ima svoj računar i na njemu vrši obradu svojih </a:t>
            </a:r>
            <a:r>
              <a:rPr lang="vi-VN" sz="2000" dirty="0" smtClean="0">
                <a:latin typeface="Times New Roman" pitchFamily="18" charset="0"/>
                <a:cs typeface="Times New Roman" pitchFamily="18" charset="0"/>
              </a:rPr>
              <a:t>programa</a:t>
            </a:r>
            <a:r>
              <a:rPr lang="sr-Latn-RS" sz="2000" dirty="0" smtClean="0">
                <a:latin typeface="Times New Roman" pitchFamily="18" charset="0"/>
                <a:cs typeface="Times New Roman" pitchFamily="18" charset="0"/>
              </a:rPr>
              <a:t> (PC računari)</a:t>
            </a:r>
            <a:r>
              <a:rPr lang="vi-VN" sz="2000" dirty="0" smtClean="0">
                <a:latin typeface="Times New Roman" pitchFamily="18" charset="0"/>
                <a:cs typeface="Times New Roman" pitchFamily="18" charset="0"/>
              </a:rPr>
              <a:t>.</a:t>
            </a:r>
            <a:endParaRPr lang="vi-VN" sz="2000" dirty="0">
              <a:latin typeface="Times New Roman" pitchFamily="18" charset="0"/>
              <a:cs typeface="Times New Roman" pitchFamily="18" charset="0"/>
            </a:endParaRPr>
          </a:p>
        </p:txBody>
      </p:sp>
    </p:spTree>
    <p:extLst>
      <p:ext uri="{BB962C8B-B14F-4D97-AF65-F5344CB8AC3E}">
        <p14:creationId xmlns:p14="http://schemas.microsoft.com/office/powerpoint/2010/main" val="19119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Autofit/>
          </a:bodyPr>
          <a:lstStyle/>
          <a:p>
            <a:r>
              <a:rPr lang="sr-Latn-RS" b="1" dirty="0">
                <a:latin typeface="Times New Roman" pitchFamily="18" charset="0"/>
                <a:cs typeface="Times New Roman" pitchFamily="18" charset="0"/>
              </a:rPr>
              <a:t>Podela računara </a:t>
            </a:r>
            <a:r>
              <a:rPr lang="sr-Latn-RS" b="1" dirty="0" smtClean="0">
                <a:latin typeface="Times New Roman" pitchFamily="18" charset="0"/>
                <a:cs typeface="Times New Roman" pitchFamily="18" charset="0"/>
              </a:rPr>
              <a:t>prema </a:t>
            </a:r>
            <a:r>
              <a:rPr lang="sr-Latn-RS" b="1" dirty="0">
                <a:latin typeface="Times New Roman" pitchFamily="18" charset="0"/>
                <a:cs typeface="Times New Roman" pitchFamily="18" charset="0"/>
              </a:rPr>
              <a:t>broju </a:t>
            </a:r>
            <a:r>
              <a:rPr lang="sr-Latn-RS" b="1" dirty="0" smtClean="0">
                <a:latin typeface="Times New Roman" pitchFamily="18" charset="0"/>
                <a:cs typeface="Times New Roman" pitchFamily="18" charset="0"/>
              </a:rPr>
              <a:t>naredbi</a:t>
            </a:r>
            <a:endParaRPr lang="sr-Latn-R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876800"/>
          </a:xfrm>
        </p:spPr>
        <p:txBody>
          <a:bodyPr>
            <a:normAutofit fontScale="85000" lnSpcReduction="20000"/>
          </a:bodyPr>
          <a:lstStyle/>
          <a:p>
            <a:pPr algn="just"/>
            <a:r>
              <a:rPr lang="sr-Latn-RS" dirty="0">
                <a:latin typeface="Times New Roman" pitchFamily="18" charset="0"/>
                <a:cs typeface="Times New Roman" pitchFamily="18" charset="0"/>
              </a:rPr>
              <a:t>Sa stanovišta broja naredbi koje izvršavaju u trenutku vremena, računari se dele na:</a:t>
            </a:r>
          </a:p>
          <a:p>
            <a:pPr lvl="1" algn="just"/>
            <a:r>
              <a:rPr lang="sr-Latn-RS" dirty="0">
                <a:latin typeface="Times New Roman" pitchFamily="18" charset="0"/>
                <a:cs typeface="Times New Roman" pitchFamily="18" charset="0"/>
              </a:rPr>
              <a:t>serijske ili </a:t>
            </a:r>
            <a:r>
              <a:rPr lang="sr-Latn-RS" b="1" dirty="0">
                <a:latin typeface="Times New Roman" pitchFamily="18" charset="0"/>
                <a:cs typeface="Times New Roman" pitchFamily="18" charset="0"/>
              </a:rPr>
              <a:t>SISD</a:t>
            </a:r>
            <a:r>
              <a:rPr lang="sr-Latn-RS" dirty="0">
                <a:latin typeface="Times New Roman" pitchFamily="18" charset="0"/>
                <a:cs typeface="Times New Roman" pitchFamily="18" charset="0"/>
              </a:rPr>
              <a:t> (</a:t>
            </a:r>
            <a:r>
              <a:rPr lang="sr-Latn-RS" i="1" dirty="0">
                <a:latin typeface="Times New Roman" pitchFamily="18" charset="0"/>
                <a:cs typeface="Times New Roman" pitchFamily="18" charset="0"/>
              </a:rPr>
              <a:t>Single Instruction Single Data</a:t>
            </a:r>
            <a:r>
              <a:rPr lang="sr-Latn-RS" dirty="0">
                <a:latin typeface="Times New Roman" pitchFamily="18" charset="0"/>
                <a:cs typeface="Times New Roman" pitchFamily="18" charset="0"/>
              </a:rPr>
              <a:t>),</a:t>
            </a:r>
          </a:p>
          <a:p>
            <a:pPr lvl="1" algn="just"/>
            <a:r>
              <a:rPr lang="sr-Latn-RS" dirty="0">
                <a:latin typeface="Times New Roman" pitchFamily="18" charset="0"/>
                <a:cs typeface="Times New Roman" pitchFamily="18" charset="0"/>
              </a:rPr>
              <a:t>paralelne ili </a:t>
            </a:r>
            <a:r>
              <a:rPr lang="sr-Latn-RS" b="1" dirty="0">
                <a:latin typeface="Times New Roman" pitchFamily="18" charset="0"/>
                <a:cs typeface="Times New Roman" pitchFamily="18" charset="0"/>
              </a:rPr>
              <a:t>SIMD</a:t>
            </a:r>
            <a:r>
              <a:rPr lang="sr-Latn-RS" dirty="0">
                <a:latin typeface="Times New Roman" pitchFamily="18" charset="0"/>
                <a:cs typeface="Times New Roman" pitchFamily="18" charset="0"/>
              </a:rPr>
              <a:t> (</a:t>
            </a:r>
            <a:r>
              <a:rPr lang="sr-Latn-RS" i="1" dirty="0">
                <a:latin typeface="Times New Roman" pitchFamily="18" charset="0"/>
                <a:cs typeface="Times New Roman" pitchFamily="18" charset="0"/>
              </a:rPr>
              <a:t>Single Instruction Multiple Data</a:t>
            </a:r>
            <a:r>
              <a:rPr lang="sr-Latn-RS" dirty="0" smtClean="0">
                <a:latin typeface="Times New Roman" pitchFamily="18" charset="0"/>
                <a:cs typeface="Times New Roman" pitchFamily="18" charset="0"/>
              </a:rPr>
              <a:t>).</a:t>
            </a:r>
          </a:p>
          <a:p>
            <a:pPr lvl="1" algn="just"/>
            <a:endParaRPr lang="sr-Latn-RS" dirty="0">
              <a:latin typeface="Times New Roman" pitchFamily="18" charset="0"/>
              <a:cs typeface="Times New Roman" pitchFamily="18" charset="0"/>
            </a:endParaRPr>
          </a:p>
          <a:p>
            <a:pPr algn="just"/>
            <a:r>
              <a:rPr lang="sr-Latn-RS" b="1" dirty="0">
                <a:latin typeface="Times New Roman" pitchFamily="18" charset="0"/>
                <a:cs typeface="Times New Roman" pitchFamily="18" charset="0"/>
              </a:rPr>
              <a:t>Serijski računari</a:t>
            </a:r>
            <a:r>
              <a:rPr lang="sr-Latn-RS" dirty="0">
                <a:latin typeface="Times New Roman" pitchFamily="18" charset="0"/>
                <a:cs typeface="Times New Roman" pitchFamily="18" charset="0"/>
              </a:rPr>
              <a:t> u trenutku vremena mogu da izvrše jednu naredbu nad samo jednim podatkom u memoriji. Najveći broj računara je ovog tipa, a takvi su i svi personalni </a:t>
            </a:r>
            <a:r>
              <a:rPr lang="sr-Latn-RS" dirty="0" smtClean="0">
                <a:latin typeface="Times New Roman" pitchFamily="18" charset="0"/>
                <a:cs typeface="Times New Roman" pitchFamily="18" charset="0"/>
              </a:rPr>
              <a:t>računari (PC računari).</a:t>
            </a:r>
          </a:p>
          <a:p>
            <a:pPr algn="just"/>
            <a:endParaRPr lang="sr-Latn-RS" dirty="0">
              <a:latin typeface="Times New Roman" pitchFamily="18" charset="0"/>
              <a:cs typeface="Times New Roman" pitchFamily="18" charset="0"/>
            </a:endParaRPr>
          </a:p>
          <a:p>
            <a:pPr algn="just"/>
            <a:r>
              <a:rPr lang="sr-Latn-RS" b="1" dirty="0">
                <a:latin typeface="Times New Roman" pitchFamily="18" charset="0"/>
                <a:cs typeface="Times New Roman" pitchFamily="18" charset="0"/>
              </a:rPr>
              <a:t>Paralelni računari</a:t>
            </a:r>
            <a:r>
              <a:rPr lang="sr-Latn-RS" dirty="0">
                <a:latin typeface="Times New Roman" pitchFamily="18" charset="0"/>
                <a:cs typeface="Times New Roman" pitchFamily="18" charset="0"/>
              </a:rPr>
              <a:t> (zovu se još i </a:t>
            </a:r>
            <a:r>
              <a:rPr lang="sr-Latn-RS" b="1" dirty="0">
                <a:latin typeface="Times New Roman" pitchFamily="18" charset="0"/>
                <a:cs typeface="Times New Roman" pitchFamily="18" charset="0"/>
              </a:rPr>
              <a:t>superračunari</a:t>
            </a:r>
            <a:r>
              <a:rPr lang="sr-Latn-RS" dirty="0">
                <a:latin typeface="Times New Roman" pitchFamily="18" charset="0"/>
                <a:cs typeface="Times New Roman" pitchFamily="18" charset="0"/>
              </a:rPr>
              <a:t>) mogu u jednom trenutku vremena da izvrše istu naredbu nad većim brojem podataka u memoriji</a:t>
            </a:r>
            <a:r>
              <a:rPr lang="sr-Latn-RS" dirty="0" smtClean="0">
                <a:latin typeface="Times New Roman" pitchFamily="18" charset="0"/>
                <a:cs typeface="Times New Roman" pitchFamily="18" charset="0"/>
              </a:rPr>
              <a:t>.</a:t>
            </a:r>
          </a:p>
          <a:p>
            <a:pPr algn="just"/>
            <a:endParaRPr lang="sr-Latn-RS" dirty="0">
              <a:latin typeface="Times New Roman" pitchFamily="18" charset="0"/>
              <a:cs typeface="Times New Roman" pitchFamily="18" charset="0"/>
            </a:endParaRPr>
          </a:p>
          <a:p>
            <a:pPr algn="just"/>
            <a:r>
              <a:rPr lang="sr-Latn-RS" dirty="0">
                <a:latin typeface="Times New Roman" pitchFamily="18" charset="0"/>
                <a:cs typeface="Times New Roman" pitchFamily="18" charset="0"/>
              </a:rPr>
              <a:t>Teorijski, postoje još dve grupe:</a:t>
            </a:r>
          </a:p>
          <a:p>
            <a:pPr lvl="1" algn="just"/>
            <a:r>
              <a:rPr lang="sr-Latn-RS" b="1" dirty="0">
                <a:latin typeface="Times New Roman" pitchFamily="18" charset="0"/>
                <a:cs typeface="Times New Roman" pitchFamily="18" charset="0"/>
              </a:rPr>
              <a:t>MIMD</a:t>
            </a:r>
            <a:r>
              <a:rPr lang="sr-Latn-RS" dirty="0">
                <a:latin typeface="Times New Roman" pitchFamily="18" charset="0"/>
                <a:cs typeface="Times New Roman" pitchFamily="18" charset="0"/>
              </a:rPr>
              <a:t> (</a:t>
            </a:r>
            <a:r>
              <a:rPr lang="sr-Latn-RS" i="1" dirty="0">
                <a:latin typeface="Times New Roman" pitchFamily="18" charset="0"/>
                <a:cs typeface="Times New Roman" pitchFamily="18" charset="0"/>
              </a:rPr>
              <a:t>Multiple Instruction Multiple Data</a:t>
            </a:r>
            <a:r>
              <a:rPr lang="sr-Latn-RS" dirty="0">
                <a:latin typeface="Times New Roman" pitchFamily="18" charset="0"/>
                <a:cs typeface="Times New Roman" pitchFamily="18" charset="0"/>
              </a:rPr>
              <a:t>) ili </a:t>
            </a:r>
            <a:r>
              <a:rPr lang="sr-Latn-RS" b="1" dirty="0">
                <a:latin typeface="Times New Roman" pitchFamily="18" charset="0"/>
                <a:cs typeface="Times New Roman" pitchFamily="18" charset="0"/>
              </a:rPr>
              <a:t>ultraračunari</a:t>
            </a:r>
            <a:r>
              <a:rPr lang="sr-Latn-RS" dirty="0">
                <a:latin typeface="Times New Roman" pitchFamily="18" charset="0"/>
                <a:cs typeface="Times New Roman" pitchFamily="18" charset="0"/>
              </a:rPr>
              <a:t> u jednom trenutku izvršavaju više naredbi nad različitim podacima. Ovo bi više odgovaralo mreži računara kod kojih je rešavanje delova jednog problema podeljeno na više računara.</a:t>
            </a:r>
          </a:p>
          <a:p>
            <a:pPr lvl="1" algn="just"/>
            <a:r>
              <a:rPr lang="sr-Latn-RS" b="1" dirty="0">
                <a:latin typeface="Times New Roman" pitchFamily="18" charset="0"/>
                <a:cs typeface="Times New Roman" pitchFamily="18" charset="0"/>
              </a:rPr>
              <a:t>MISD</a:t>
            </a:r>
            <a:r>
              <a:rPr lang="sr-Latn-RS" dirty="0">
                <a:latin typeface="Times New Roman" pitchFamily="18" charset="0"/>
                <a:cs typeface="Times New Roman" pitchFamily="18" charset="0"/>
              </a:rPr>
              <a:t> (Multiple Instruction Single Data), u jednom trenutku izvršava više naredbi nad istim podatkom i praktično je neizvodljiva</a:t>
            </a:r>
            <a:r>
              <a:rPr lang="sr-Latn-RS" dirty="0" smtClean="0">
                <a:latin typeface="Times New Roman" pitchFamily="18" charset="0"/>
                <a:cs typeface="Times New Roman" pitchFamily="18" charset="0"/>
              </a:rPr>
              <a:t>.</a:t>
            </a:r>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646279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b="1" dirty="0">
                <a:latin typeface="Times New Roman" pitchFamily="18" charset="0"/>
                <a:cs typeface="Times New Roman" pitchFamily="18" charset="0"/>
              </a:rPr>
              <a:t>Struktura računarskog sistema</a:t>
            </a:r>
            <a:endParaRPr lang="sr-Latn-R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vi-VN" dirty="0">
                <a:latin typeface="Times New Roman" pitchFamily="18" charset="0"/>
                <a:cs typeface="Times New Roman" pitchFamily="18" charset="0"/>
              </a:rPr>
              <a:t>Imajući u vidu da je računarski sistem samo mašina koja radi po određenom programu, može se reći da se svaki računarski sistem sastoji od dve komponente:</a:t>
            </a:r>
          </a:p>
          <a:p>
            <a:pPr lvl="1" algn="just"/>
            <a:r>
              <a:rPr lang="vi-VN" dirty="0">
                <a:latin typeface="Times New Roman" pitchFamily="18" charset="0"/>
                <a:cs typeface="Times New Roman" pitchFamily="18" charset="0"/>
              </a:rPr>
              <a:t>same mašine - </a:t>
            </a:r>
            <a:r>
              <a:rPr lang="vi-VN" b="1" dirty="0">
                <a:latin typeface="Times New Roman" pitchFamily="18" charset="0"/>
                <a:cs typeface="Times New Roman" pitchFamily="18" charset="0"/>
              </a:rPr>
              <a:t>računarskog hardvera</a:t>
            </a:r>
            <a:r>
              <a:rPr lang="vi-VN" dirty="0">
                <a:latin typeface="Times New Roman" pitchFamily="18" charset="0"/>
                <a:cs typeface="Times New Roman" pitchFamily="18" charset="0"/>
              </a:rPr>
              <a:t> i</a:t>
            </a:r>
          </a:p>
          <a:p>
            <a:pPr lvl="1" algn="just"/>
            <a:r>
              <a:rPr lang="vi-VN" dirty="0">
                <a:latin typeface="Times New Roman" pitchFamily="18" charset="0"/>
                <a:cs typeface="Times New Roman" pitchFamily="18" charset="0"/>
              </a:rPr>
              <a:t>programa po kojima računar radi - </a:t>
            </a:r>
            <a:r>
              <a:rPr lang="vi-VN" b="1" dirty="0">
                <a:latin typeface="Times New Roman" pitchFamily="18" charset="0"/>
                <a:cs typeface="Times New Roman" pitchFamily="18" charset="0"/>
              </a:rPr>
              <a:t>računarskog softvera</a:t>
            </a:r>
            <a:r>
              <a:rPr lang="vi-VN"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pPr lvl="1" algn="just"/>
            <a:endParaRPr lang="vi-VN"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Izraz </a:t>
            </a:r>
            <a:r>
              <a:rPr lang="vi-VN" b="1" dirty="0">
                <a:latin typeface="Times New Roman" pitchFamily="18" charset="0"/>
                <a:cs typeface="Times New Roman" pitchFamily="18" charset="0"/>
              </a:rPr>
              <a:t>hardver</a:t>
            </a: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hardware</a:t>
            </a:r>
            <a:r>
              <a:rPr lang="vi-VN" dirty="0">
                <a:latin typeface="Times New Roman" pitchFamily="18" charset="0"/>
                <a:cs typeface="Times New Roman" pitchFamily="18" charset="0"/>
              </a:rPr>
              <a:t>) označava fizičke uređaje računarskog sistema, odnosno sve one delove koji se vide i mogu da se dotaknu. Ovaj izraz je nastao zbog veličine prvog računara ENIAC, koji je bio težak, kabast i glomazan. Sa razvojem informacionih tehnologija značenje ovog izraza je prošireno i na sve druge komponente informacionih tehnologija u vezi s računarima (razni priključni uređaji, komponente računarskih mreža itd</a:t>
            </a:r>
            <a:r>
              <a:rPr lang="vi-VN"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pPr algn="just"/>
            <a:endParaRPr lang="vi-VN" dirty="0">
              <a:latin typeface="Times New Roman" pitchFamily="18" charset="0"/>
              <a:cs typeface="Times New Roman" pitchFamily="18" charset="0"/>
            </a:endParaRPr>
          </a:p>
          <a:p>
            <a:pPr algn="just"/>
            <a:r>
              <a:rPr lang="vi-VN" dirty="0">
                <a:latin typeface="Times New Roman" pitchFamily="18" charset="0"/>
                <a:cs typeface="Times New Roman" pitchFamily="18" charset="0"/>
              </a:rPr>
              <a:t>S obzirom na to da je računar bez programa potpuno beskoristan, ova druga komponenta računarskog sistema dobila je ime </a:t>
            </a:r>
            <a:r>
              <a:rPr lang="vi-VN" b="1" dirty="0">
                <a:latin typeface="Times New Roman" pitchFamily="18" charset="0"/>
                <a:cs typeface="Times New Roman" pitchFamily="18" charset="0"/>
              </a:rPr>
              <a:t>softver</a:t>
            </a:r>
            <a:r>
              <a:rPr lang="vi-VN" dirty="0">
                <a:latin typeface="Times New Roman" pitchFamily="18" charset="0"/>
                <a:cs typeface="Times New Roman" pitchFamily="18" charset="0"/>
              </a:rPr>
              <a:t> (</a:t>
            </a:r>
            <a:r>
              <a:rPr lang="vi-VN" i="1" dirty="0">
                <a:latin typeface="Times New Roman" pitchFamily="18" charset="0"/>
                <a:cs typeface="Times New Roman" pitchFamily="18" charset="0"/>
              </a:rPr>
              <a:t>software</a:t>
            </a:r>
            <a:r>
              <a:rPr lang="vi-VN" dirty="0">
                <a:latin typeface="Times New Roman" pitchFamily="18" charset="0"/>
                <a:cs typeface="Times New Roman" pitchFamily="18" charset="0"/>
              </a:rPr>
              <a:t>) kao suprotnost od hardvera (hardware). </a:t>
            </a:r>
            <a:endParaRPr lang="sr-Latn-RS" dirty="0">
              <a:latin typeface="Times New Roman" pitchFamily="18" charset="0"/>
              <a:cs typeface="Times New Roman" pitchFamily="18" charset="0"/>
            </a:endParaRPr>
          </a:p>
        </p:txBody>
      </p:sp>
    </p:spTree>
    <p:extLst>
      <p:ext uri="{BB962C8B-B14F-4D97-AF65-F5344CB8AC3E}">
        <p14:creationId xmlns:p14="http://schemas.microsoft.com/office/powerpoint/2010/main" val="320878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Autofit/>
          </a:bodyPr>
          <a:lstStyle/>
          <a:p>
            <a:r>
              <a:rPr lang="sr-Latn-RS" b="1" dirty="0">
                <a:latin typeface="Times New Roman" pitchFamily="18" charset="0"/>
                <a:cs typeface="Times New Roman" pitchFamily="18" charset="0"/>
              </a:rPr>
              <a:t>Struktura hardvera računarskog sistema</a:t>
            </a:r>
            <a:endParaRPr lang="sr-Latn-R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419600"/>
          </a:xfrm>
        </p:spPr>
        <p:txBody>
          <a:bodyPr/>
          <a:lstStyle/>
          <a:p>
            <a:pPr marL="0" indent="0" algn="just">
              <a:buNone/>
            </a:pPr>
            <a:r>
              <a:rPr lang="sr-Latn-RS" sz="2000" dirty="0">
                <a:latin typeface="Times New Roman" pitchFamily="18" charset="0"/>
                <a:cs typeface="Times New Roman" pitchFamily="18" charset="0"/>
              </a:rPr>
              <a:t>Tipičan računarski sistem sastoji se od sledećih </a:t>
            </a:r>
            <a:r>
              <a:rPr lang="sr-Latn-RS" sz="2000" dirty="0" smtClean="0">
                <a:latin typeface="Times New Roman" pitchFamily="18" charset="0"/>
                <a:cs typeface="Times New Roman" pitchFamily="18" charset="0"/>
              </a:rPr>
              <a:t>komponenata:</a:t>
            </a:r>
          </a:p>
          <a:p>
            <a:pPr marL="0" indent="0" algn="just">
              <a:buNone/>
            </a:pPr>
            <a:endParaRPr lang="sr-Latn-RS" dirty="0">
              <a:latin typeface="Times New Roman" pitchFamily="18" charset="0"/>
              <a:cs typeface="Times New Roman" pitchFamily="18" charset="0"/>
            </a:endParaRPr>
          </a:p>
          <a:p>
            <a:pPr lvl="1" algn="just"/>
            <a:r>
              <a:rPr lang="sr-Latn-RS" sz="1800" dirty="0">
                <a:latin typeface="Times New Roman" pitchFamily="18" charset="0"/>
                <a:cs typeface="Times New Roman" pitchFamily="18" charset="0"/>
              </a:rPr>
              <a:t>aritmetičko-logičke jedinice,</a:t>
            </a:r>
          </a:p>
          <a:p>
            <a:pPr lvl="1" algn="just"/>
            <a:r>
              <a:rPr lang="sr-Latn-RS" sz="1800" dirty="0">
                <a:latin typeface="Times New Roman" pitchFamily="18" charset="0"/>
                <a:cs typeface="Times New Roman" pitchFamily="18" charset="0"/>
              </a:rPr>
              <a:t>kontrolne jedinice,</a:t>
            </a:r>
          </a:p>
          <a:p>
            <a:pPr lvl="1" algn="just"/>
            <a:r>
              <a:rPr lang="sr-Latn-RS" sz="1800" dirty="0">
                <a:latin typeface="Times New Roman" pitchFamily="18" charset="0"/>
                <a:cs typeface="Times New Roman" pitchFamily="18" charset="0"/>
              </a:rPr>
              <a:t>centralne (unutrašnje) memorije,</a:t>
            </a:r>
          </a:p>
          <a:p>
            <a:pPr lvl="1" algn="just"/>
            <a:r>
              <a:rPr lang="sr-Latn-RS" sz="1800" dirty="0">
                <a:latin typeface="Times New Roman" pitchFamily="18" charset="0"/>
                <a:cs typeface="Times New Roman" pitchFamily="18" charset="0"/>
              </a:rPr>
              <a:t>jedinica spoljne memorije,</a:t>
            </a:r>
          </a:p>
          <a:p>
            <a:pPr lvl="1" algn="just"/>
            <a:r>
              <a:rPr lang="sr-Latn-RS" sz="1800" dirty="0">
                <a:latin typeface="Times New Roman" pitchFamily="18" charset="0"/>
                <a:cs typeface="Times New Roman" pitchFamily="18" charset="0"/>
              </a:rPr>
              <a:t>ulaznih jedinica i</a:t>
            </a:r>
          </a:p>
          <a:p>
            <a:pPr lvl="1" algn="just"/>
            <a:r>
              <a:rPr lang="sr-Latn-RS" sz="1800" dirty="0">
                <a:latin typeface="Times New Roman" pitchFamily="18" charset="0"/>
                <a:cs typeface="Times New Roman" pitchFamily="18" charset="0"/>
              </a:rPr>
              <a:t>izlaznih </a:t>
            </a:r>
            <a:r>
              <a:rPr lang="sr-Latn-RS" sz="1800" dirty="0" smtClean="0">
                <a:latin typeface="Times New Roman" pitchFamily="18" charset="0"/>
                <a:cs typeface="Times New Roman" pitchFamily="18" charset="0"/>
              </a:rPr>
              <a:t>jedinica.</a:t>
            </a:r>
          </a:p>
        </p:txBody>
      </p:sp>
    </p:spTree>
    <p:extLst>
      <p:ext uri="{BB962C8B-B14F-4D97-AF65-F5344CB8AC3E}">
        <p14:creationId xmlns:p14="http://schemas.microsoft.com/office/powerpoint/2010/main" val="116421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43400"/>
            <a:ext cx="8229600" cy="2209800"/>
          </a:xfrm>
        </p:spPr>
        <p:txBody>
          <a:bodyPr>
            <a:normAutofit/>
          </a:bodyPr>
          <a:lstStyle/>
          <a:p>
            <a:pPr marL="269875" lvl="1" indent="-269875" algn="just"/>
            <a:r>
              <a:rPr lang="sr-Latn-RS" dirty="0" smtClean="0"/>
              <a:t>Na slici je prikazana funkcionalna </a:t>
            </a:r>
            <a:r>
              <a:rPr lang="sr-Latn-RS" dirty="0"/>
              <a:t>organizacija računarskog </a:t>
            </a:r>
            <a:r>
              <a:rPr lang="sr-Latn-RS" dirty="0" smtClean="0"/>
              <a:t>hardvera, </a:t>
            </a:r>
            <a:r>
              <a:rPr lang="sr-Latn-RS" dirty="0"/>
              <a:t>na kojoj su tokovi kontrole prikazani crvenom linijom, a tokovi podataka </a:t>
            </a:r>
            <a:r>
              <a:rPr lang="sr-Latn-RS" dirty="0" smtClean="0"/>
              <a:t>zelenom.</a:t>
            </a:r>
          </a:p>
          <a:p>
            <a:pPr marL="269875" lvl="1" indent="-269875" algn="just"/>
            <a:endParaRPr lang="sr-Latn-RS" dirty="0"/>
          </a:p>
          <a:p>
            <a:pPr marL="269875" lvl="1" indent="-269875" algn="just"/>
            <a:r>
              <a:rPr lang="sr-Latn-RS" dirty="0" smtClean="0"/>
              <a:t>Da bi računar radio, pored hardverskih komponenti, potreban mu je i odgovarajući softver.</a:t>
            </a:r>
            <a:endParaRPr lang="sr-Latn-RS" dirty="0"/>
          </a:p>
        </p:txBody>
      </p:sp>
      <p:pic>
        <p:nvPicPr>
          <p:cNvPr id="2050" name="Picture 2" descr="D:\1... Nenad Maslac's personal files\POSAO\Skola\za predavanja\RacStruktu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188" y="685800"/>
            <a:ext cx="8827625"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337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112</TotalTime>
  <Words>975</Words>
  <Application>Microsoft Office PowerPoint</Application>
  <PresentationFormat>On-screen Show (4:3)</PresentationFormat>
  <Paragraphs>180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Računarski  sistemi</vt:lpstr>
      <vt:lpstr>Računarski sistemi</vt:lpstr>
      <vt:lpstr>Podela računarskih sistema</vt:lpstr>
      <vt:lpstr> Podela računara prema primeni</vt:lpstr>
      <vt:lpstr>Podela računara prema broju korisnika</vt:lpstr>
      <vt:lpstr>Podela računara prema broju naredbi</vt:lpstr>
      <vt:lpstr>Struktura računarskog sistema</vt:lpstr>
      <vt:lpstr>Struktura hardvera računarskog sistema</vt:lpstr>
      <vt:lpstr>PowerPoint Presentation</vt:lpstr>
      <vt:lpstr>Aritmetičko-logička jedinica</vt:lpstr>
      <vt:lpstr>Kontrolna jedinica</vt:lpstr>
      <vt:lpstr>Centralna (unutrašnja) memorija</vt:lpstr>
      <vt:lpstr>PowerPoint Presentation</vt:lpstr>
      <vt:lpstr>Jedinice spoljne memorije</vt:lpstr>
      <vt:lpstr>Disketa</vt:lpstr>
      <vt:lpstr>Hard disk</vt:lpstr>
      <vt:lpstr>CD (compact disc)</vt:lpstr>
      <vt:lpstr>Fleš memorija</vt:lpstr>
      <vt:lpstr>Ulazne jedinice</vt:lpstr>
      <vt:lpstr>PowerPoint Presentation</vt:lpstr>
      <vt:lpstr>Pitanja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Računarski  sistemi</dc:title>
  <dc:creator>Nenad</dc:creator>
  <cp:lastModifiedBy>Nenad</cp:lastModifiedBy>
  <cp:revision>14</cp:revision>
  <dcterms:created xsi:type="dcterms:W3CDTF">2006-08-16T00:00:00Z</dcterms:created>
  <dcterms:modified xsi:type="dcterms:W3CDTF">2013-09-02T12:11:18Z</dcterms:modified>
</cp:coreProperties>
</file>